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90" r:id="rId4"/>
    <p:sldId id="295" r:id="rId5"/>
    <p:sldId id="288" r:id="rId6"/>
    <p:sldId id="291" r:id="rId7"/>
    <p:sldId id="292" r:id="rId8"/>
    <p:sldId id="293" r:id="rId9"/>
    <p:sldId id="278" r:id="rId10"/>
    <p:sldId id="280" r:id="rId11"/>
    <p:sldId id="281" r:id="rId12"/>
    <p:sldId id="282" r:id="rId13"/>
    <p:sldId id="283" r:id="rId14"/>
    <p:sldId id="284" r:id="rId15"/>
    <p:sldId id="285" r:id="rId16"/>
    <p:sldId id="287" r:id="rId17"/>
    <p:sldId id="286" r:id="rId18"/>
    <p:sldId id="294" r:id="rId19"/>
    <p:sldId id="279" r:id="rId20"/>
    <p:sldId id="264" r:id="rId21"/>
  </p:sldIdLst>
  <p:sldSz cx="18288000" cy="10287000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Gilroy 3" panose="020B0604020202020204" charset="-52"/>
      <p:regular r:id="rId27"/>
    </p:embeddedFont>
    <p:embeddedFont>
      <p:font typeface="Gilroy 2" panose="020B0604020202020204" charset="-52"/>
      <p:regular r:id="rId28"/>
    </p:embeddedFont>
    <p:embeddedFont>
      <p:font typeface="Gilroy 1" panose="020B0604020202020204" charset="-52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40" userDrawn="1">
          <p15:clr>
            <a:srgbClr val="A4A3A4"/>
          </p15:clr>
        </p15:guide>
        <p15:guide id="2" pos="83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BE4EE"/>
    <a:srgbClr val="F17300"/>
    <a:srgbClr val="81A4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78992" autoAdjust="0"/>
  </p:normalViewPr>
  <p:slideViewPr>
    <p:cSldViewPr>
      <p:cViewPr varScale="1">
        <p:scale>
          <a:sx n="47" d="100"/>
          <a:sy n="47" d="100"/>
        </p:scale>
        <p:origin x="240" y="53"/>
      </p:cViewPr>
      <p:guideLst>
        <p:guide orient="horz" pos="840"/>
        <p:guide pos="83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BECF06-62D6-4F41-A0A7-AE7871278F18}" type="datetimeFigureOut">
              <a:rPr lang="ru-RU" smtClean="0"/>
              <a:pPr/>
              <a:t>11.04.2024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63E0B5-5BC2-4697-8C28-544E2384ED99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24800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63E0B5-5BC2-4697-8C28-544E2384ED99}" type="slidenum">
              <a:rPr lang="ru-RU" smtClean="0"/>
              <a:pPr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10975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63E0B5-5BC2-4697-8C28-544E2384ED99}" type="slidenum">
              <a:rPr lang="ru-RU" smtClean="0"/>
              <a:pPr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483127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63E0B5-5BC2-4697-8C28-544E2384ED99}" type="slidenum">
              <a:rPr lang="ru-RU" smtClean="0"/>
              <a:pPr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222840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63E0B5-5BC2-4697-8C28-544E2384ED99}" type="slidenum">
              <a:rPr lang="ru-RU" smtClean="0"/>
              <a:pPr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292468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63E0B5-5BC2-4697-8C28-544E2384ED99}" type="slidenum">
              <a:rPr lang="ru-RU" smtClean="0"/>
              <a:pPr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49516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63E0B5-5BC2-4697-8C28-544E2384ED99}" type="slidenum">
              <a:rPr lang="ru-RU" smtClean="0"/>
              <a:pPr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88100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63E0B5-5BC2-4697-8C28-544E2384ED99}" type="slidenum">
              <a:rPr lang="ru-RU" smtClean="0"/>
              <a:pPr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918142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63E0B5-5BC2-4697-8C28-544E2384ED99}" type="slidenum">
              <a:rPr lang="ru-RU" smtClean="0"/>
              <a:pPr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3298703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63E0B5-5BC2-4697-8C28-544E2384ED99}" type="slidenum">
              <a:rPr lang="ru-RU" smtClean="0"/>
              <a:pPr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58680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63E0B5-5BC2-4697-8C28-544E2384ED99}" type="slidenum">
              <a:rPr lang="ru-RU" smtClean="0"/>
              <a:pPr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312562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63E0B5-5BC2-4697-8C28-544E2384ED99}" type="slidenum">
              <a:rPr lang="ru-RU" smtClean="0"/>
              <a:pPr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157492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63E0B5-5BC2-4697-8C28-544E2384ED99}" type="slidenum">
              <a:rPr lang="ru-RU" smtClean="0"/>
              <a:pPr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2656729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63E0B5-5BC2-4697-8C28-544E2384ED99}" type="slidenum">
              <a:rPr lang="ru-RU" smtClean="0"/>
              <a:pPr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774597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63E0B5-5BC2-4697-8C28-544E2384ED99}" type="slidenum">
              <a:rPr lang="ru-RU" smtClean="0"/>
              <a:pPr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505706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63E0B5-5BC2-4697-8C28-544E2384ED99}" type="slidenum">
              <a:rPr lang="ru-RU" smtClean="0"/>
              <a:pPr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58439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63E0B5-5BC2-4697-8C28-544E2384ED99}" type="slidenum">
              <a:rPr lang="ru-RU" smtClean="0"/>
              <a:pPr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5828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63E0B5-5BC2-4697-8C28-544E2384ED99}" type="slidenum">
              <a:rPr lang="ru-RU" smtClean="0"/>
              <a:pPr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63013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63E0B5-5BC2-4697-8C28-544E2384ED99}" type="slidenum">
              <a:rPr lang="ru-RU" smtClean="0"/>
              <a:pPr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53941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63E0B5-5BC2-4697-8C28-544E2384ED99}" type="slidenum">
              <a:rPr lang="ru-RU" smtClean="0"/>
              <a:pPr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45847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63E0B5-5BC2-4697-8C28-544E2384ED99}" type="slidenum">
              <a:rPr lang="ru-RU" smtClean="0"/>
              <a:pPr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91610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9" b="1455"/>
          <a:stretch/>
        </p:blipFill>
        <p:spPr>
          <a:xfrm>
            <a:off x="0" y="0"/>
            <a:ext cx="18288000" cy="103251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Прямоугольник 5"/>
          <p:cNvSpPr/>
          <p:nvPr userDrawn="1"/>
        </p:nvSpPr>
        <p:spPr>
          <a:xfrm>
            <a:off x="0" y="12700"/>
            <a:ext cx="18288000" cy="10312400"/>
          </a:xfrm>
          <a:prstGeom prst="rect">
            <a:avLst/>
          </a:prstGeom>
          <a:solidFill>
            <a:schemeClr val="accent5">
              <a:lumMod val="20000"/>
              <a:lumOff val="80000"/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g"/><Relationship Id="rId3" Type="http://schemas.openxmlformats.org/officeDocument/2006/relationships/image" Target="../media/image6.png"/><Relationship Id="rId7" Type="http://schemas.openxmlformats.org/officeDocument/2006/relationships/image" Target="../media/image1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6.png"/><Relationship Id="rId7" Type="http://schemas.openxmlformats.org/officeDocument/2006/relationships/image" Target="../media/image1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microsoft.com/office/2007/relationships/hdphoto" Target="../media/hdphoto1.wdp"/><Relationship Id="rId4" Type="http://schemas.openxmlformats.org/officeDocument/2006/relationships/image" Target="../media/image3.png"/><Relationship Id="rId9" Type="http://schemas.openxmlformats.org/officeDocument/2006/relationships/image" Target="../media/image14.jp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6.png"/><Relationship Id="rId7" Type="http://schemas.openxmlformats.org/officeDocument/2006/relationships/image" Target="../media/image1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microsoft.com/office/2007/relationships/hdphoto" Target="../media/hdphoto1.wdp"/><Relationship Id="rId4" Type="http://schemas.openxmlformats.org/officeDocument/2006/relationships/image" Target="../media/image3.png"/><Relationship Id="rId9" Type="http://schemas.openxmlformats.org/officeDocument/2006/relationships/image" Target="../media/image14.jp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6.png"/><Relationship Id="rId7" Type="http://schemas.openxmlformats.org/officeDocument/2006/relationships/image" Target="../media/image1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microsoft.com/office/2007/relationships/hdphoto" Target="../media/hdphoto1.wdp"/><Relationship Id="rId4" Type="http://schemas.openxmlformats.org/officeDocument/2006/relationships/image" Target="../media/image3.png"/><Relationship Id="rId9" Type="http://schemas.openxmlformats.org/officeDocument/2006/relationships/image" Target="../media/image14.jp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g"/><Relationship Id="rId3" Type="http://schemas.openxmlformats.org/officeDocument/2006/relationships/image" Target="../media/image6.png"/><Relationship Id="rId7" Type="http://schemas.openxmlformats.org/officeDocument/2006/relationships/image" Target="../media/image13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microsoft.com/office/2007/relationships/hdphoto" Target="../media/hdphoto1.wdp"/><Relationship Id="rId4" Type="http://schemas.openxmlformats.org/officeDocument/2006/relationships/image" Target="../media/image3.png"/><Relationship Id="rId9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6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microsoft.com/office/2007/relationships/hdphoto" Target="../media/hdphoto1.wdp"/><Relationship Id="rId10" Type="http://schemas.openxmlformats.org/officeDocument/2006/relationships/image" Target="../media/image19.png"/><Relationship Id="rId4" Type="http://schemas.openxmlformats.org/officeDocument/2006/relationships/image" Target="../media/image3.png"/><Relationship Id="rId9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6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E4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4"/>
          <p:cNvSpPr/>
          <p:nvPr/>
        </p:nvSpPr>
        <p:spPr>
          <a:xfrm>
            <a:off x="838201" y="2083282"/>
            <a:ext cx="10972800" cy="6120436"/>
          </a:xfrm>
          <a:custGeom>
            <a:avLst/>
            <a:gdLst/>
            <a:ahLst/>
            <a:cxnLst/>
            <a:rect l="l" t="t" r="r" b="b"/>
            <a:pathLst>
              <a:path w="2288454" h="1611967">
                <a:moveTo>
                  <a:pt x="45441" y="0"/>
                </a:moveTo>
                <a:lnTo>
                  <a:pt x="2243013" y="0"/>
                </a:lnTo>
                <a:cubicBezTo>
                  <a:pt x="2268109" y="0"/>
                  <a:pt x="2288454" y="20345"/>
                  <a:pt x="2288454" y="45441"/>
                </a:cubicBezTo>
                <a:lnTo>
                  <a:pt x="2288454" y="1566526"/>
                </a:lnTo>
                <a:cubicBezTo>
                  <a:pt x="2288454" y="1591622"/>
                  <a:pt x="2268109" y="1611967"/>
                  <a:pt x="2243013" y="1611967"/>
                </a:cubicBezTo>
                <a:lnTo>
                  <a:pt x="45441" y="1611967"/>
                </a:lnTo>
                <a:cubicBezTo>
                  <a:pt x="20345" y="1611967"/>
                  <a:pt x="0" y="1591622"/>
                  <a:pt x="0" y="1566526"/>
                </a:cubicBezTo>
                <a:lnTo>
                  <a:pt x="0" y="45441"/>
                </a:lnTo>
                <a:cubicBezTo>
                  <a:pt x="0" y="20345"/>
                  <a:pt x="20345" y="0"/>
                  <a:pt x="45441" y="0"/>
                </a:cubicBezTo>
                <a:close/>
              </a:path>
            </a:pathLst>
          </a:custGeom>
          <a:solidFill>
            <a:srgbClr val="FFFFFF">
              <a:alpha val="85000"/>
            </a:srgbClr>
          </a:solidFill>
        </p:spPr>
        <p:txBody>
          <a:bodyPr/>
          <a:lstStyle/>
          <a:p>
            <a:endParaRPr lang="ru-RU"/>
          </a:p>
        </p:txBody>
      </p:sp>
      <p:sp>
        <p:nvSpPr>
          <p:cNvPr id="5" name="TextBox 5"/>
          <p:cNvSpPr txBox="1"/>
          <p:nvPr/>
        </p:nvSpPr>
        <p:spPr>
          <a:xfrm>
            <a:off x="1149813" y="1902456"/>
            <a:ext cx="10661187" cy="6301262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3499"/>
              </a:lnSpc>
            </a:pPr>
            <a:endParaRPr/>
          </a:p>
        </p:txBody>
      </p:sp>
      <p:sp>
        <p:nvSpPr>
          <p:cNvPr id="6" name="Freeform 6"/>
          <p:cNvSpPr/>
          <p:nvPr/>
        </p:nvSpPr>
        <p:spPr>
          <a:xfrm flipH="1">
            <a:off x="9838786" y="0"/>
            <a:ext cx="8449214" cy="6153844"/>
          </a:xfrm>
          <a:custGeom>
            <a:avLst/>
            <a:gdLst/>
            <a:ahLst/>
            <a:cxnLst/>
            <a:rect l="l" t="t" r="r" b="b"/>
            <a:pathLst>
              <a:path w="8449214" h="6153844">
                <a:moveTo>
                  <a:pt x="8449214" y="0"/>
                </a:moveTo>
                <a:lnTo>
                  <a:pt x="0" y="0"/>
                </a:lnTo>
                <a:lnTo>
                  <a:pt x="0" y="6153844"/>
                </a:lnTo>
                <a:lnTo>
                  <a:pt x="8449214" y="6153844"/>
                </a:lnTo>
                <a:lnTo>
                  <a:pt x="8449214" y="0"/>
                </a:lnTo>
                <a:close/>
              </a:path>
            </a:pathLst>
          </a:custGeom>
          <a:blipFill>
            <a:blip r:embed="rId3" cstate="print"/>
            <a:stretch>
              <a:fillRect/>
            </a:stretch>
          </a:blipFill>
        </p:spPr>
        <p:txBody>
          <a:bodyPr/>
          <a:lstStyle/>
          <a:p>
            <a:endParaRPr lang="ru-RU"/>
          </a:p>
        </p:txBody>
      </p:sp>
      <p:sp>
        <p:nvSpPr>
          <p:cNvPr id="7" name="Freeform 7"/>
          <p:cNvSpPr/>
          <p:nvPr/>
        </p:nvSpPr>
        <p:spPr>
          <a:xfrm>
            <a:off x="15550837" y="391410"/>
            <a:ext cx="2331917" cy="858936"/>
          </a:xfrm>
          <a:custGeom>
            <a:avLst/>
            <a:gdLst/>
            <a:ahLst/>
            <a:cxnLst/>
            <a:rect l="l" t="t" r="r" b="b"/>
            <a:pathLst>
              <a:path w="2331917" h="858936">
                <a:moveTo>
                  <a:pt x="0" y="0"/>
                </a:moveTo>
                <a:lnTo>
                  <a:pt x="2331918" y="0"/>
                </a:lnTo>
                <a:lnTo>
                  <a:pt x="2331918" y="858936"/>
                </a:lnTo>
                <a:lnTo>
                  <a:pt x="0" y="858936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>
              <a:alphaModFix amt="58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400000"/>
                      </a14:imgEffect>
                    </a14:imgLayer>
                  </a14:imgProps>
                </a:ext>
              </a:extLst>
            </a:blip>
            <a:stretch>
              <a:fillRect l="-13282" t="-68572" r="-14149" b="-65186"/>
            </a:stretch>
          </a:blipFill>
        </p:spPr>
        <p:txBody>
          <a:bodyPr/>
          <a:lstStyle/>
          <a:p>
            <a:endParaRPr lang="ru-RU"/>
          </a:p>
        </p:txBody>
      </p:sp>
      <p:sp>
        <p:nvSpPr>
          <p:cNvPr id="8" name="TextBox 8"/>
          <p:cNvSpPr txBox="1"/>
          <p:nvPr/>
        </p:nvSpPr>
        <p:spPr>
          <a:xfrm>
            <a:off x="838201" y="3762714"/>
            <a:ext cx="11830265" cy="21287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280"/>
              </a:lnSpc>
            </a:pPr>
            <a:r>
              <a:rPr lang="ru-RU" sz="9200" dirty="0" smtClean="0">
                <a:solidFill>
                  <a:srgbClr val="054A91"/>
                </a:solidFill>
                <a:latin typeface="Gilroy 1"/>
              </a:rPr>
              <a:t>Системное программирование</a:t>
            </a:r>
            <a:endParaRPr lang="en-US" sz="9200" dirty="0">
              <a:solidFill>
                <a:srgbClr val="054A91"/>
              </a:solidFill>
              <a:latin typeface="Gilroy 1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6172200" y="5981915"/>
            <a:ext cx="5044674" cy="9848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ru-RU" sz="3600" b="1" dirty="0" err="1">
                <a:solidFill>
                  <a:srgbClr val="054A91"/>
                </a:solidFill>
                <a:latin typeface="Gilroy 2"/>
              </a:rPr>
              <a:t>Е</a:t>
            </a:r>
            <a:r>
              <a:rPr lang="ru-RU" sz="3600" dirty="0" err="1" smtClean="0">
                <a:solidFill>
                  <a:srgbClr val="054A91"/>
                </a:solidFill>
                <a:latin typeface="Gilroy 2"/>
              </a:rPr>
              <a:t>фанов</a:t>
            </a:r>
            <a:r>
              <a:rPr lang="ru-RU" sz="3600" dirty="0" smtClean="0">
                <a:solidFill>
                  <a:srgbClr val="054A91"/>
                </a:solidFill>
                <a:latin typeface="Gilroy 2"/>
              </a:rPr>
              <a:t> Н.Н.</a:t>
            </a:r>
            <a:r>
              <a:rPr lang="ru-RU" sz="3600" dirty="0" smtClean="0">
                <a:solidFill>
                  <a:srgbClr val="054A91"/>
                </a:solidFill>
                <a:latin typeface="Gilroy 2"/>
              </a:rPr>
              <a:t> </a:t>
            </a:r>
            <a:endParaRPr lang="ru-RU" sz="3600" dirty="0" smtClean="0">
              <a:solidFill>
                <a:srgbClr val="054A91"/>
              </a:solidFill>
              <a:latin typeface="Gilroy 2"/>
            </a:endParaRPr>
          </a:p>
          <a:p>
            <a:pPr algn="r"/>
            <a:r>
              <a:rPr lang="ru-RU" sz="2800" b="1" dirty="0">
                <a:solidFill>
                  <a:schemeClr val="accent5">
                    <a:lumMod val="75000"/>
                  </a:schemeClr>
                </a:solidFill>
                <a:latin typeface="Gilroy 2"/>
              </a:rPr>
              <a:t>к</a:t>
            </a:r>
            <a:r>
              <a:rPr lang="ru-RU" sz="2800" b="1" dirty="0" smtClean="0">
                <a:solidFill>
                  <a:schemeClr val="accent5">
                    <a:lumMod val="75000"/>
                  </a:schemeClr>
                </a:solidFill>
                <a:latin typeface="Gilroy 2"/>
              </a:rPr>
              <a:t>.ф.-м.н., доцент МФТИ</a:t>
            </a:r>
            <a:endParaRPr lang="en-US" sz="2800" b="1" dirty="0">
              <a:solidFill>
                <a:schemeClr val="accent5">
                  <a:lumMod val="75000"/>
                </a:schemeClr>
              </a:solidFill>
              <a:latin typeface="Gilroy 2"/>
            </a:endParaRPr>
          </a:p>
        </p:txBody>
      </p:sp>
      <p:sp>
        <p:nvSpPr>
          <p:cNvPr id="12" name="Freeform 9"/>
          <p:cNvSpPr/>
          <p:nvPr/>
        </p:nvSpPr>
        <p:spPr>
          <a:xfrm>
            <a:off x="9379521" y="486949"/>
            <a:ext cx="3875447" cy="3075396"/>
          </a:xfrm>
          <a:custGeom>
            <a:avLst/>
            <a:gdLst/>
            <a:ahLst/>
            <a:cxnLst/>
            <a:rect l="l" t="t" r="r" b="b"/>
            <a:pathLst>
              <a:path w="3875447" h="3075396">
                <a:moveTo>
                  <a:pt x="0" y="0"/>
                </a:moveTo>
                <a:lnTo>
                  <a:pt x="3875447" y="0"/>
                </a:lnTo>
                <a:lnTo>
                  <a:pt x="3875447" y="3075396"/>
                </a:lnTo>
                <a:lnTo>
                  <a:pt x="0" y="3075396"/>
                </a:lnTo>
                <a:lnTo>
                  <a:pt x="0" y="0"/>
                </a:lnTo>
                <a:close/>
              </a:path>
            </a:pathLst>
          </a:custGeom>
          <a:blipFill>
            <a:blip r:embed="rId6" cstate="print"/>
            <a:stretch>
              <a:fillRect l="-17827" t="-15771" r="-14056" b="-20737"/>
            </a:stretch>
          </a:blipFill>
        </p:spPr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7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813" y="5871959"/>
            <a:ext cx="3998757" cy="400101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E4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3"/>
          <p:cNvSpPr/>
          <p:nvPr/>
        </p:nvSpPr>
        <p:spPr>
          <a:xfrm>
            <a:off x="304800" y="310076"/>
            <a:ext cx="10668000" cy="9568709"/>
          </a:xfrm>
          <a:custGeom>
            <a:avLst/>
            <a:gdLst/>
            <a:ahLst/>
            <a:cxnLst/>
            <a:rect l="l" t="t" r="r" b="b"/>
            <a:pathLst>
              <a:path w="2512492" h="2167467">
                <a:moveTo>
                  <a:pt x="41389" y="0"/>
                </a:moveTo>
                <a:lnTo>
                  <a:pt x="2471103" y="0"/>
                </a:lnTo>
                <a:cubicBezTo>
                  <a:pt x="2482080" y="0"/>
                  <a:pt x="2492608" y="4361"/>
                  <a:pt x="2500370" y="12123"/>
                </a:cubicBezTo>
                <a:cubicBezTo>
                  <a:pt x="2508132" y="19885"/>
                  <a:pt x="2512492" y="30412"/>
                  <a:pt x="2512492" y="41389"/>
                </a:cubicBezTo>
                <a:lnTo>
                  <a:pt x="2512492" y="2126077"/>
                </a:lnTo>
                <a:cubicBezTo>
                  <a:pt x="2512492" y="2148936"/>
                  <a:pt x="2493962" y="2167467"/>
                  <a:pt x="2471103" y="2167467"/>
                </a:cubicBezTo>
                <a:lnTo>
                  <a:pt x="41389" y="2167467"/>
                </a:lnTo>
                <a:cubicBezTo>
                  <a:pt x="30412" y="2167467"/>
                  <a:pt x="19885" y="2163106"/>
                  <a:pt x="12123" y="2155344"/>
                </a:cubicBezTo>
                <a:cubicBezTo>
                  <a:pt x="4361" y="2147582"/>
                  <a:pt x="0" y="2137055"/>
                  <a:pt x="0" y="2126077"/>
                </a:cubicBezTo>
                <a:lnTo>
                  <a:pt x="0" y="41389"/>
                </a:lnTo>
                <a:cubicBezTo>
                  <a:pt x="0" y="30412"/>
                  <a:pt x="4361" y="19885"/>
                  <a:pt x="12123" y="12123"/>
                </a:cubicBezTo>
                <a:cubicBezTo>
                  <a:pt x="19885" y="4361"/>
                  <a:pt x="30412" y="0"/>
                  <a:pt x="41389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</p:spPr>
        <p:txBody>
          <a:bodyPr/>
          <a:lstStyle/>
          <a:p>
            <a:endParaRPr lang="ru-RU" dirty="0"/>
          </a:p>
        </p:txBody>
      </p:sp>
      <p:sp>
        <p:nvSpPr>
          <p:cNvPr id="15" name="Freeform 25"/>
          <p:cNvSpPr/>
          <p:nvPr/>
        </p:nvSpPr>
        <p:spPr>
          <a:xfrm>
            <a:off x="13560377" y="282119"/>
            <a:ext cx="1881356" cy="991397"/>
          </a:xfrm>
          <a:custGeom>
            <a:avLst/>
            <a:gdLst/>
            <a:ahLst/>
            <a:cxnLst/>
            <a:rect l="l" t="t" r="r" b="b"/>
            <a:pathLst>
              <a:path w="1881356" h="991397">
                <a:moveTo>
                  <a:pt x="0" y="0"/>
                </a:moveTo>
                <a:lnTo>
                  <a:pt x="1881356" y="0"/>
                </a:lnTo>
                <a:lnTo>
                  <a:pt x="1881356" y="991397"/>
                </a:lnTo>
                <a:lnTo>
                  <a:pt x="0" y="991397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 l="-14820" t="-29465" r="-14820" b="-40086"/>
            </a:stretch>
          </a:blipFill>
        </p:spPr>
      </p:sp>
      <p:sp>
        <p:nvSpPr>
          <p:cNvPr id="16" name="Freeform 7"/>
          <p:cNvSpPr/>
          <p:nvPr/>
        </p:nvSpPr>
        <p:spPr>
          <a:xfrm>
            <a:off x="15550837" y="391410"/>
            <a:ext cx="2331917" cy="858936"/>
          </a:xfrm>
          <a:custGeom>
            <a:avLst/>
            <a:gdLst/>
            <a:ahLst/>
            <a:cxnLst/>
            <a:rect l="l" t="t" r="r" b="b"/>
            <a:pathLst>
              <a:path w="2331917" h="858936">
                <a:moveTo>
                  <a:pt x="0" y="0"/>
                </a:moveTo>
                <a:lnTo>
                  <a:pt x="2331918" y="0"/>
                </a:lnTo>
                <a:lnTo>
                  <a:pt x="2331918" y="858936"/>
                </a:lnTo>
                <a:lnTo>
                  <a:pt x="0" y="858936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>
              <a:alphaModFix amt="58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400000"/>
                      </a14:imgEffect>
                    </a14:imgLayer>
                  </a14:imgProps>
                </a:ext>
              </a:extLst>
            </a:blip>
            <a:stretch>
              <a:fillRect l="-13282" t="-68572" r="-14149" b="-65186"/>
            </a:stretch>
          </a:blipFill>
        </p:spPr>
        <p:txBody>
          <a:bodyPr/>
          <a:lstStyle/>
          <a:p>
            <a:endParaRPr lang="ru-RU"/>
          </a:p>
        </p:txBody>
      </p:sp>
      <p:sp>
        <p:nvSpPr>
          <p:cNvPr id="5" name="Прямоугольник 4"/>
          <p:cNvSpPr/>
          <p:nvPr/>
        </p:nvSpPr>
        <p:spPr>
          <a:xfrm>
            <a:off x="1524000" y="9029700"/>
            <a:ext cx="8001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ru-RU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3591705"/>
            <a:ext cx="3200400" cy="2130577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5150" y="3009900"/>
            <a:ext cx="3581400" cy="3581400"/>
          </a:xfrm>
          <a:prstGeom prst="rect">
            <a:avLst/>
          </a:prstGeom>
        </p:spPr>
      </p:pic>
      <p:sp>
        <p:nvSpPr>
          <p:cNvPr id="8" name="Стрелка углом вверх 7"/>
          <p:cNvSpPr/>
          <p:nvPr/>
        </p:nvSpPr>
        <p:spPr>
          <a:xfrm>
            <a:off x="7543800" y="5953106"/>
            <a:ext cx="1981200" cy="1476394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Стрелка углом вверх 12"/>
          <p:cNvSpPr/>
          <p:nvPr/>
        </p:nvSpPr>
        <p:spPr>
          <a:xfrm rot="5400000">
            <a:off x="1925030" y="6058062"/>
            <a:ext cx="1524980" cy="1476394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TextBox 8"/>
          <p:cNvSpPr txBox="1"/>
          <p:nvPr/>
        </p:nvSpPr>
        <p:spPr>
          <a:xfrm>
            <a:off x="477720" y="6591300"/>
            <a:ext cx="144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/>
              <a:t>Компилятор</a:t>
            </a:r>
            <a:endParaRPr lang="ru-RU" b="1" dirty="0"/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7781" y="6775966"/>
            <a:ext cx="2307608" cy="865353"/>
          </a:xfrm>
          <a:prstGeom prst="rect">
            <a:avLst/>
          </a:prstGeom>
          <a:ln>
            <a:solidFill>
              <a:schemeClr val="accent1">
                <a:shade val="50000"/>
              </a:schemeClr>
            </a:solidFill>
          </a:ln>
        </p:spPr>
      </p:pic>
      <p:sp>
        <p:nvSpPr>
          <p:cNvPr id="17" name="TextBox 16"/>
          <p:cNvSpPr txBox="1"/>
          <p:nvPr/>
        </p:nvSpPr>
        <p:spPr>
          <a:xfrm>
            <a:off x="4339636" y="7715744"/>
            <a:ext cx="19438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/>
              <a:t>Объектный файл</a:t>
            </a:r>
            <a:endParaRPr lang="ru-RU" b="1" dirty="0"/>
          </a:p>
        </p:txBody>
      </p:sp>
      <p:sp>
        <p:nvSpPr>
          <p:cNvPr id="18" name="TextBox 12"/>
          <p:cNvSpPr txBox="1"/>
          <p:nvPr/>
        </p:nvSpPr>
        <p:spPr>
          <a:xfrm>
            <a:off x="1303557" y="920253"/>
            <a:ext cx="9192993" cy="5514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320"/>
              </a:lnSpc>
            </a:pPr>
            <a:r>
              <a:rPr lang="ru-RU" sz="4800" dirty="0" smtClean="0">
                <a:solidFill>
                  <a:srgbClr val="054A91"/>
                </a:solidFill>
                <a:latin typeface="Gilroy 1"/>
              </a:rPr>
              <a:t>Компиляторные технологии</a:t>
            </a:r>
            <a:endParaRPr lang="en-US" sz="4800" dirty="0">
              <a:solidFill>
                <a:srgbClr val="054A91"/>
              </a:solidFill>
              <a:latin typeface="Gilroy 1"/>
            </a:endParaRPr>
          </a:p>
        </p:txBody>
      </p:sp>
    </p:spTree>
    <p:extLst>
      <p:ext uri="{BB962C8B-B14F-4D97-AF65-F5344CB8AC3E}">
        <p14:creationId xmlns:p14="http://schemas.microsoft.com/office/powerpoint/2010/main" val="2286432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3"/>
          <p:cNvSpPr/>
          <p:nvPr/>
        </p:nvSpPr>
        <p:spPr>
          <a:xfrm>
            <a:off x="304800" y="310076"/>
            <a:ext cx="10668000" cy="9568709"/>
          </a:xfrm>
          <a:custGeom>
            <a:avLst/>
            <a:gdLst/>
            <a:ahLst/>
            <a:cxnLst/>
            <a:rect l="l" t="t" r="r" b="b"/>
            <a:pathLst>
              <a:path w="2512492" h="2167467">
                <a:moveTo>
                  <a:pt x="41389" y="0"/>
                </a:moveTo>
                <a:lnTo>
                  <a:pt x="2471103" y="0"/>
                </a:lnTo>
                <a:cubicBezTo>
                  <a:pt x="2482080" y="0"/>
                  <a:pt x="2492608" y="4361"/>
                  <a:pt x="2500370" y="12123"/>
                </a:cubicBezTo>
                <a:cubicBezTo>
                  <a:pt x="2508132" y="19885"/>
                  <a:pt x="2512492" y="30412"/>
                  <a:pt x="2512492" y="41389"/>
                </a:cubicBezTo>
                <a:lnTo>
                  <a:pt x="2512492" y="2126077"/>
                </a:lnTo>
                <a:cubicBezTo>
                  <a:pt x="2512492" y="2148936"/>
                  <a:pt x="2493962" y="2167467"/>
                  <a:pt x="2471103" y="2167467"/>
                </a:cubicBezTo>
                <a:lnTo>
                  <a:pt x="41389" y="2167467"/>
                </a:lnTo>
                <a:cubicBezTo>
                  <a:pt x="30412" y="2167467"/>
                  <a:pt x="19885" y="2163106"/>
                  <a:pt x="12123" y="2155344"/>
                </a:cubicBezTo>
                <a:cubicBezTo>
                  <a:pt x="4361" y="2147582"/>
                  <a:pt x="0" y="2137055"/>
                  <a:pt x="0" y="2126077"/>
                </a:cubicBezTo>
                <a:lnTo>
                  <a:pt x="0" y="41389"/>
                </a:lnTo>
                <a:cubicBezTo>
                  <a:pt x="0" y="30412"/>
                  <a:pt x="4361" y="19885"/>
                  <a:pt x="12123" y="12123"/>
                </a:cubicBezTo>
                <a:cubicBezTo>
                  <a:pt x="19885" y="4361"/>
                  <a:pt x="30412" y="0"/>
                  <a:pt x="41389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</p:spPr>
        <p:txBody>
          <a:bodyPr/>
          <a:lstStyle/>
          <a:p>
            <a:endParaRPr lang="ru-RU" dirty="0"/>
          </a:p>
        </p:txBody>
      </p:sp>
      <p:sp>
        <p:nvSpPr>
          <p:cNvPr id="15" name="Freeform 25"/>
          <p:cNvSpPr/>
          <p:nvPr/>
        </p:nvSpPr>
        <p:spPr>
          <a:xfrm>
            <a:off x="13560377" y="282119"/>
            <a:ext cx="1881356" cy="991397"/>
          </a:xfrm>
          <a:custGeom>
            <a:avLst/>
            <a:gdLst/>
            <a:ahLst/>
            <a:cxnLst/>
            <a:rect l="l" t="t" r="r" b="b"/>
            <a:pathLst>
              <a:path w="1881356" h="991397">
                <a:moveTo>
                  <a:pt x="0" y="0"/>
                </a:moveTo>
                <a:lnTo>
                  <a:pt x="1881356" y="0"/>
                </a:lnTo>
                <a:lnTo>
                  <a:pt x="1881356" y="991397"/>
                </a:lnTo>
                <a:lnTo>
                  <a:pt x="0" y="991397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 l="-14820" t="-29465" r="-14820" b="-40086"/>
            </a:stretch>
          </a:blipFill>
        </p:spPr>
      </p:sp>
      <p:sp>
        <p:nvSpPr>
          <p:cNvPr id="16" name="Freeform 7"/>
          <p:cNvSpPr/>
          <p:nvPr/>
        </p:nvSpPr>
        <p:spPr>
          <a:xfrm>
            <a:off x="15550837" y="391410"/>
            <a:ext cx="2331917" cy="858936"/>
          </a:xfrm>
          <a:custGeom>
            <a:avLst/>
            <a:gdLst/>
            <a:ahLst/>
            <a:cxnLst/>
            <a:rect l="l" t="t" r="r" b="b"/>
            <a:pathLst>
              <a:path w="2331917" h="858936">
                <a:moveTo>
                  <a:pt x="0" y="0"/>
                </a:moveTo>
                <a:lnTo>
                  <a:pt x="2331918" y="0"/>
                </a:lnTo>
                <a:lnTo>
                  <a:pt x="2331918" y="858936"/>
                </a:lnTo>
                <a:lnTo>
                  <a:pt x="0" y="858936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>
              <a:alphaModFix amt="58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400000"/>
                      </a14:imgEffect>
                    </a14:imgLayer>
                  </a14:imgProps>
                </a:ext>
              </a:extLst>
            </a:blip>
            <a:stretch>
              <a:fillRect l="-13282" t="-68572" r="-14149" b="-65186"/>
            </a:stretch>
          </a:blipFill>
        </p:spPr>
        <p:txBody>
          <a:bodyPr/>
          <a:lstStyle/>
          <a:p>
            <a:endParaRPr lang="ru-RU"/>
          </a:p>
        </p:txBody>
      </p:sp>
      <p:sp>
        <p:nvSpPr>
          <p:cNvPr id="5" name="Прямоугольник 4"/>
          <p:cNvSpPr/>
          <p:nvPr/>
        </p:nvSpPr>
        <p:spPr>
          <a:xfrm>
            <a:off x="1524000" y="9029700"/>
            <a:ext cx="8001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ru-RU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3591705"/>
            <a:ext cx="3200400" cy="2130577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5150" y="3009900"/>
            <a:ext cx="3581400" cy="3581400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6612" y="4900508"/>
            <a:ext cx="3455776" cy="4451385"/>
          </a:xfrm>
          <a:prstGeom prst="rect">
            <a:avLst/>
          </a:prstGeom>
          <a:ln>
            <a:solidFill>
              <a:schemeClr val="accent1">
                <a:shade val="50000"/>
              </a:schemeClr>
            </a:solidFill>
          </a:ln>
        </p:spPr>
      </p:pic>
      <p:sp>
        <p:nvSpPr>
          <p:cNvPr id="8" name="Стрелка углом вверх 7"/>
          <p:cNvSpPr/>
          <p:nvPr/>
        </p:nvSpPr>
        <p:spPr>
          <a:xfrm>
            <a:off x="7543800" y="5953106"/>
            <a:ext cx="1981200" cy="1476394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Стрелка углом вверх 12"/>
          <p:cNvSpPr/>
          <p:nvPr/>
        </p:nvSpPr>
        <p:spPr>
          <a:xfrm rot="5400000">
            <a:off x="1925030" y="6058062"/>
            <a:ext cx="1524980" cy="1476394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TextBox 8"/>
          <p:cNvSpPr txBox="1"/>
          <p:nvPr/>
        </p:nvSpPr>
        <p:spPr>
          <a:xfrm>
            <a:off x="477720" y="6591300"/>
            <a:ext cx="144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/>
              <a:t>Компилятор</a:t>
            </a:r>
            <a:endParaRPr lang="ru-RU" b="1" dirty="0"/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2372" y="7863909"/>
            <a:ext cx="2307608" cy="865353"/>
          </a:xfrm>
          <a:prstGeom prst="rect">
            <a:avLst/>
          </a:prstGeom>
          <a:ln>
            <a:solidFill>
              <a:schemeClr val="accent1">
                <a:shade val="50000"/>
              </a:schemeClr>
            </a:solidFill>
          </a:ln>
        </p:spPr>
      </p:pic>
      <p:sp>
        <p:nvSpPr>
          <p:cNvPr id="17" name="TextBox 12"/>
          <p:cNvSpPr txBox="1"/>
          <p:nvPr/>
        </p:nvSpPr>
        <p:spPr>
          <a:xfrm>
            <a:off x="1303557" y="920253"/>
            <a:ext cx="9192993" cy="5514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320"/>
              </a:lnSpc>
            </a:pPr>
            <a:r>
              <a:rPr lang="ru-RU" sz="4800" dirty="0" smtClean="0">
                <a:solidFill>
                  <a:srgbClr val="054A91"/>
                </a:solidFill>
                <a:latin typeface="Gilroy 1"/>
              </a:rPr>
              <a:t>Компиляторные технологии</a:t>
            </a:r>
            <a:endParaRPr lang="en-US" sz="4800" dirty="0">
              <a:solidFill>
                <a:srgbClr val="054A91"/>
              </a:solidFill>
              <a:latin typeface="Gilroy 1"/>
            </a:endParaRPr>
          </a:p>
        </p:txBody>
      </p:sp>
    </p:spTree>
    <p:extLst>
      <p:ext uri="{BB962C8B-B14F-4D97-AF65-F5344CB8AC3E}">
        <p14:creationId xmlns:p14="http://schemas.microsoft.com/office/powerpoint/2010/main" val="3168988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3"/>
          <p:cNvSpPr/>
          <p:nvPr/>
        </p:nvSpPr>
        <p:spPr>
          <a:xfrm>
            <a:off x="304800" y="310076"/>
            <a:ext cx="10668000" cy="9568709"/>
          </a:xfrm>
          <a:custGeom>
            <a:avLst/>
            <a:gdLst/>
            <a:ahLst/>
            <a:cxnLst/>
            <a:rect l="l" t="t" r="r" b="b"/>
            <a:pathLst>
              <a:path w="2512492" h="2167467">
                <a:moveTo>
                  <a:pt x="41389" y="0"/>
                </a:moveTo>
                <a:lnTo>
                  <a:pt x="2471103" y="0"/>
                </a:lnTo>
                <a:cubicBezTo>
                  <a:pt x="2482080" y="0"/>
                  <a:pt x="2492608" y="4361"/>
                  <a:pt x="2500370" y="12123"/>
                </a:cubicBezTo>
                <a:cubicBezTo>
                  <a:pt x="2508132" y="19885"/>
                  <a:pt x="2512492" y="30412"/>
                  <a:pt x="2512492" y="41389"/>
                </a:cubicBezTo>
                <a:lnTo>
                  <a:pt x="2512492" y="2126077"/>
                </a:lnTo>
                <a:cubicBezTo>
                  <a:pt x="2512492" y="2148936"/>
                  <a:pt x="2493962" y="2167467"/>
                  <a:pt x="2471103" y="2167467"/>
                </a:cubicBezTo>
                <a:lnTo>
                  <a:pt x="41389" y="2167467"/>
                </a:lnTo>
                <a:cubicBezTo>
                  <a:pt x="30412" y="2167467"/>
                  <a:pt x="19885" y="2163106"/>
                  <a:pt x="12123" y="2155344"/>
                </a:cubicBezTo>
                <a:cubicBezTo>
                  <a:pt x="4361" y="2147582"/>
                  <a:pt x="0" y="2137055"/>
                  <a:pt x="0" y="2126077"/>
                </a:cubicBezTo>
                <a:lnTo>
                  <a:pt x="0" y="41389"/>
                </a:lnTo>
                <a:cubicBezTo>
                  <a:pt x="0" y="30412"/>
                  <a:pt x="4361" y="19885"/>
                  <a:pt x="12123" y="12123"/>
                </a:cubicBezTo>
                <a:cubicBezTo>
                  <a:pt x="19885" y="4361"/>
                  <a:pt x="30412" y="0"/>
                  <a:pt x="41389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</p:spPr>
        <p:txBody>
          <a:bodyPr/>
          <a:lstStyle/>
          <a:p>
            <a:endParaRPr lang="ru-RU" dirty="0"/>
          </a:p>
        </p:txBody>
      </p:sp>
      <p:sp>
        <p:nvSpPr>
          <p:cNvPr id="15" name="Freeform 25"/>
          <p:cNvSpPr/>
          <p:nvPr/>
        </p:nvSpPr>
        <p:spPr>
          <a:xfrm>
            <a:off x="13560377" y="282119"/>
            <a:ext cx="1881356" cy="991397"/>
          </a:xfrm>
          <a:custGeom>
            <a:avLst/>
            <a:gdLst/>
            <a:ahLst/>
            <a:cxnLst/>
            <a:rect l="l" t="t" r="r" b="b"/>
            <a:pathLst>
              <a:path w="1881356" h="991397">
                <a:moveTo>
                  <a:pt x="0" y="0"/>
                </a:moveTo>
                <a:lnTo>
                  <a:pt x="1881356" y="0"/>
                </a:lnTo>
                <a:lnTo>
                  <a:pt x="1881356" y="991397"/>
                </a:lnTo>
                <a:lnTo>
                  <a:pt x="0" y="991397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 l="-14820" t="-29465" r="-14820" b="-40086"/>
            </a:stretch>
          </a:blipFill>
        </p:spPr>
      </p:sp>
      <p:sp>
        <p:nvSpPr>
          <p:cNvPr id="16" name="Freeform 7"/>
          <p:cNvSpPr/>
          <p:nvPr/>
        </p:nvSpPr>
        <p:spPr>
          <a:xfrm>
            <a:off x="15550837" y="391410"/>
            <a:ext cx="2331917" cy="858936"/>
          </a:xfrm>
          <a:custGeom>
            <a:avLst/>
            <a:gdLst/>
            <a:ahLst/>
            <a:cxnLst/>
            <a:rect l="l" t="t" r="r" b="b"/>
            <a:pathLst>
              <a:path w="2331917" h="858936">
                <a:moveTo>
                  <a:pt x="0" y="0"/>
                </a:moveTo>
                <a:lnTo>
                  <a:pt x="2331918" y="0"/>
                </a:lnTo>
                <a:lnTo>
                  <a:pt x="2331918" y="858936"/>
                </a:lnTo>
                <a:lnTo>
                  <a:pt x="0" y="858936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>
              <a:alphaModFix amt="58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400000"/>
                      </a14:imgEffect>
                    </a14:imgLayer>
                  </a14:imgProps>
                </a:ext>
              </a:extLst>
            </a:blip>
            <a:stretch>
              <a:fillRect l="-13282" t="-68572" r="-14149" b="-65186"/>
            </a:stretch>
          </a:blipFill>
        </p:spPr>
        <p:txBody>
          <a:bodyPr/>
          <a:lstStyle/>
          <a:p>
            <a:endParaRPr lang="ru-RU"/>
          </a:p>
        </p:txBody>
      </p:sp>
      <p:sp>
        <p:nvSpPr>
          <p:cNvPr id="5" name="Прямоугольник 4"/>
          <p:cNvSpPr/>
          <p:nvPr/>
        </p:nvSpPr>
        <p:spPr>
          <a:xfrm>
            <a:off x="1524000" y="9029700"/>
            <a:ext cx="8001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ru-RU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3591705"/>
            <a:ext cx="3200400" cy="2130577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5150" y="3009900"/>
            <a:ext cx="3581400" cy="3581400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6612" y="4900508"/>
            <a:ext cx="3455776" cy="4451385"/>
          </a:xfrm>
          <a:prstGeom prst="rect">
            <a:avLst/>
          </a:prstGeom>
          <a:ln>
            <a:solidFill>
              <a:schemeClr val="accent1">
                <a:shade val="50000"/>
              </a:schemeClr>
            </a:solidFill>
          </a:ln>
        </p:spPr>
      </p:pic>
      <p:sp>
        <p:nvSpPr>
          <p:cNvPr id="8" name="Стрелка углом вверх 7"/>
          <p:cNvSpPr/>
          <p:nvPr/>
        </p:nvSpPr>
        <p:spPr>
          <a:xfrm>
            <a:off x="7543800" y="5953106"/>
            <a:ext cx="1981200" cy="1476394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Стрелка углом вверх 12"/>
          <p:cNvSpPr/>
          <p:nvPr/>
        </p:nvSpPr>
        <p:spPr>
          <a:xfrm rot="5400000">
            <a:off x="1925030" y="6058062"/>
            <a:ext cx="1524980" cy="1476394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TextBox 8"/>
          <p:cNvSpPr txBox="1"/>
          <p:nvPr/>
        </p:nvSpPr>
        <p:spPr>
          <a:xfrm>
            <a:off x="477720" y="6591300"/>
            <a:ext cx="144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/>
              <a:t>Компилятор</a:t>
            </a:r>
            <a:endParaRPr lang="ru-RU" b="1" dirty="0"/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5782" y="7552707"/>
            <a:ext cx="2307608" cy="865353"/>
          </a:xfrm>
          <a:prstGeom prst="rect">
            <a:avLst/>
          </a:prstGeom>
          <a:ln>
            <a:solidFill>
              <a:schemeClr val="accent1">
                <a:shade val="50000"/>
              </a:schemeClr>
            </a:solidFill>
          </a:ln>
        </p:spPr>
      </p:pic>
      <p:sp>
        <p:nvSpPr>
          <p:cNvPr id="3" name="Прямоугольник 2"/>
          <p:cNvSpPr/>
          <p:nvPr/>
        </p:nvSpPr>
        <p:spPr>
          <a:xfrm>
            <a:off x="3780473" y="7231810"/>
            <a:ext cx="3455776" cy="28721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TextBox 16"/>
          <p:cNvSpPr txBox="1"/>
          <p:nvPr/>
        </p:nvSpPr>
        <p:spPr>
          <a:xfrm>
            <a:off x="9340162" y="6600216"/>
            <a:ext cx="16326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/>
              <a:t>Компоновщик</a:t>
            </a:r>
            <a:endParaRPr lang="ru-RU" b="1" dirty="0"/>
          </a:p>
        </p:txBody>
      </p:sp>
      <p:cxnSp>
        <p:nvCxnSpPr>
          <p:cNvPr id="14" name="Прямая со стрелкой 13"/>
          <p:cNvCxnSpPr>
            <a:stCxn id="3" idx="3"/>
          </p:cNvCxnSpPr>
          <p:nvPr/>
        </p:nvCxnSpPr>
        <p:spPr>
          <a:xfrm>
            <a:off x="7236249" y="7375417"/>
            <a:ext cx="1602951" cy="1349483"/>
          </a:xfrm>
          <a:prstGeom prst="straightConnector1">
            <a:avLst/>
          </a:prstGeom>
          <a:ln w="57150">
            <a:solidFill>
              <a:srgbClr val="FF0000"/>
            </a:solidFill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Прямоугольник с одним усеченным и одним скругленным углом 18"/>
          <p:cNvSpPr/>
          <p:nvPr/>
        </p:nvSpPr>
        <p:spPr>
          <a:xfrm>
            <a:off x="8991600" y="8724900"/>
            <a:ext cx="838200" cy="838200"/>
          </a:xfrm>
          <a:prstGeom prst="snipRound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TextBox 19"/>
          <p:cNvSpPr txBox="1"/>
          <p:nvPr/>
        </p:nvSpPr>
        <p:spPr>
          <a:xfrm>
            <a:off x="9154898" y="8953130"/>
            <a:ext cx="16326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 smtClean="0"/>
              <a:t>libc</a:t>
            </a:r>
            <a:endParaRPr lang="ru-RU" b="1" dirty="0"/>
          </a:p>
        </p:txBody>
      </p:sp>
      <p:cxnSp>
        <p:nvCxnSpPr>
          <p:cNvPr id="21" name="Прямая со стрелкой 20"/>
          <p:cNvCxnSpPr/>
          <p:nvPr/>
        </p:nvCxnSpPr>
        <p:spPr>
          <a:xfrm flipV="1">
            <a:off x="9956047" y="6892720"/>
            <a:ext cx="369053" cy="1819772"/>
          </a:xfrm>
          <a:prstGeom prst="straightConnector1">
            <a:avLst/>
          </a:prstGeom>
          <a:ln w="57150">
            <a:solidFill>
              <a:srgbClr val="FF0000"/>
            </a:solidFill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8614602" y="8160603"/>
            <a:ext cx="16326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 </a:t>
            </a:r>
            <a:r>
              <a:rPr lang="en-US" b="1" dirty="0" smtClean="0"/>
              <a:t>          </a:t>
            </a:r>
            <a:r>
              <a:rPr lang="en-US" sz="3600" b="1" dirty="0" smtClean="0">
                <a:solidFill>
                  <a:srgbClr val="FF0000"/>
                </a:solidFill>
              </a:rPr>
              <a:t>+</a:t>
            </a:r>
            <a:endParaRPr lang="ru-RU" sz="3600" b="1" dirty="0">
              <a:solidFill>
                <a:srgbClr val="FF0000"/>
              </a:solidFill>
            </a:endParaRPr>
          </a:p>
        </p:txBody>
      </p:sp>
      <p:sp>
        <p:nvSpPr>
          <p:cNvPr id="26" name="Прямоугольник 25"/>
          <p:cNvSpPr/>
          <p:nvPr/>
        </p:nvSpPr>
        <p:spPr>
          <a:xfrm>
            <a:off x="3806997" y="7929412"/>
            <a:ext cx="3455776" cy="265677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7" name="TextBox 12"/>
          <p:cNvSpPr txBox="1"/>
          <p:nvPr/>
        </p:nvSpPr>
        <p:spPr>
          <a:xfrm>
            <a:off x="1303557" y="920253"/>
            <a:ext cx="9192993" cy="5514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320"/>
              </a:lnSpc>
            </a:pPr>
            <a:r>
              <a:rPr lang="ru-RU" sz="4800" dirty="0" smtClean="0">
                <a:solidFill>
                  <a:srgbClr val="054A91"/>
                </a:solidFill>
                <a:latin typeface="Gilroy 1"/>
              </a:rPr>
              <a:t>Компиляторные технологии</a:t>
            </a:r>
            <a:endParaRPr lang="en-US" sz="4800" dirty="0">
              <a:solidFill>
                <a:srgbClr val="054A91"/>
              </a:solidFill>
              <a:latin typeface="Gilroy 1"/>
            </a:endParaRPr>
          </a:p>
        </p:txBody>
      </p:sp>
      <p:sp>
        <p:nvSpPr>
          <p:cNvPr id="39" name="Прямоугольник с одним усеченным и одним скругленным углом 38"/>
          <p:cNvSpPr/>
          <p:nvPr/>
        </p:nvSpPr>
        <p:spPr>
          <a:xfrm>
            <a:off x="9144000" y="8877300"/>
            <a:ext cx="838200" cy="838200"/>
          </a:xfrm>
          <a:prstGeom prst="snip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8719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3"/>
          <p:cNvSpPr/>
          <p:nvPr/>
        </p:nvSpPr>
        <p:spPr>
          <a:xfrm>
            <a:off x="304800" y="310076"/>
            <a:ext cx="10668000" cy="9568709"/>
          </a:xfrm>
          <a:custGeom>
            <a:avLst/>
            <a:gdLst/>
            <a:ahLst/>
            <a:cxnLst/>
            <a:rect l="l" t="t" r="r" b="b"/>
            <a:pathLst>
              <a:path w="2512492" h="2167467">
                <a:moveTo>
                  <a:pt x="41389" y="0"/>
                </a:moveTo>
                <a:lnTo>
                  <a:pt x="2471103" y="0"/>
                </a:lnTo>
                <a:cubicBezTo>
                  <a:pt x="2482080" y="0"/>
                  <a:pt x="2492608" y="4361"/>
                  <a:pt x="2500370" y="12123"/>
                </a:cubicBezTo>
                <a:cubicBezTo>
                  <a:pt x="2508132" y="19885"/>
                  <a:pt x="2512492" y="30412"/>
                  <a:pt x="2512492" y="41389"/>
                </a:cubicBezTo>
                <a:lnTo>
                  <a:pt x="2512492" y="2126077"/>
                </a:lnTo>
                <a:cubicBezTo>
                  <a:pt x="2512492" y="2148936"/>
                  <a:pt x="2493962" y="2167467"/>
                  <a:pt x="2471103" y="2167467"/>
                </a:cubicBezTo>
                <a:lnTo>
                  <a:pt x="41389" y="2167467"/>
                </a:lnTo>
                <a:cubicBezTo>
                  <a:pt x="30412" y="2167467"/>
                  <a:pt x="19885" y="2163106"/>
                  <a:pt x="12123" y="2155344"/>
                </a:cubicBezTo>
                <a:cubicBezTo>
                  <a:pt x="4361" y="2147582"/>
                  <a:pt x="0" y="2137055"/>
                  <a:pt x="0" y="2126077"/>
                </a:cubicBezTo>
                <a:lnTo>
                  <a:pt x="0" y="41389"/>
                </a:lnTo>
                <a:cubicBezTo>
                  <a:pt x="0" y="30412"/>
                  <a:pt x="4361" y="19885"/>
                  <a:pt x="12123" y="12123"/>
                </a:cubicBezTo>
                <a:cubicBezTo>
                  <a:pt x="19885" y="4361"/>
                  <a:pt x="30412" y="0"/>
                  <a:pt x="41389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</p:spPr>
        <p:txBody>
          <a:bodyPr/>
          <a:lstStyle/>
          <a:p>
            <a:endParaRPr lang="ru-RU" dirty="0"/>
          </a:p>
        </p:txBody>
      </p:sp>
      <p:sp>
        <p:nvSpPr>
          <p:cNvPr id="15" name="Freeform 25"/>
          <p:cNvSpPr/>
          <p:nvPr/>
        </p:nvSpPr>
        <p:spPr>
          <a:xfrm>
            <a:off x="13560377" y="282119"/>
            <a:ext cx="1881356" cy="991397"/>
          </a:xfrm>
          <a:custGeom>
            <a:avLst/>
            <a:gdLst/>
            <a:ahLst/>
            <a:cxnLst/>
            <a:rect l="l" t="t" r="r" b="b"/>
            <a:pathLst>
              <a:path w="1881356" h="991397">
                <a:moveTo>
                  <a:pt x="0" y="0"/>
                </a:moveTo>
                <a:lnTo>
                  <a:pt x="1881356" y="0"/>
                </a:lnTo>
                <a:lnTo>
                  <a:pt x="1881356" y="991397"/>
                </a:lnTo>
                <a:lnTo>
                  <a:pt x="0" y="991397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 l="-14820" t="-29465" r="-14820" b="-40086"/>
            </a:stretch>
          </a:blipFill>
        </p:spPr>
      </p:sp>
      <p:sp>
        <p:nvSpPr>
          <p:cNvPr id="16" name="Freeform 7"/>
          <p:cNvSpPr/>
          <p:nvPr/>
        </p:nvSpPr>
        <p:spPr>
          <a:xfrm>
            <a:off x="15550837" y="391410"/>
            <a:ext cx="2331917" cy="858936"/>
          </a:xfrm>
          <a:custGeom>
            <a:avLst/>
            <a:gdLst/>
            <a:ahLst/>
            <a:cxnLst/>
            <a:rect l="l" t="t" r="r" b="b"/>
            <a:pathLst>
              <a:path w="2331917" h="858936">
                <a:moveTo>
                  <a:pt x="0" y="0"/>
                </a:moveTo>
                <a:lnTo>
                  <a:pt x="2331918" y="0"/>
                </a:lnTo>
                <a:lnTo>
                  <a:pt x="2331918" y="858936"/>
                </a:lnTo>
                <a:lnTo>
                  <a:pt x="0" y="858936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>
              <a:alphaModFix amt="58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400000"/>
                      </a14:imgEffect>
                    </a14:imgLayer>
                  </a14:imgProps>
                </a:ext>
              </a:extLst>
            </a:blip>
            <a:stretch>
              <a:fillRect l="-13282" t="-68572" r="-14149" b="-65186"/>
            </a:stretch>
          </a:blipFill>
        </p:spPr>
        <p:txBody>
          <a:bodyPr/>
          <a:lstStyle/>
          <a:p>
            <a:endParaRPr lang="ru-RU"/>
          </a:p>
        </p:txBody>
      </p:sp>
      <p:sp>
        <p:nvSpPr>
          <p:cNvPr id="5" name="Прямоугольник 4"/>
          <p:cNvSpPr/>
          <p:nvPr/>
        </p:nvSpPr>
        <p:spPr>
          <a:xfrm>
            <a:off x="1524000" y="9029700"/>
            <a:ext cx="8001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ru-RU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3591705"/>
            <a:ext cx="3200400" cy="2130577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5150" y="3009900"/>
            <a:ext cx="3581400" cy="3581400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6612" y="4900508"/>
            <a:ext cx="3455776" cy="4451385"/>
          </a:xfrm>
          <a:prstGeom prst="rect">
            <a:avLst/>
          </a:prstGeom>
          <a:ln>
            <a:solidFill>
              <a:schemeClr val="accent1">
                <a:shade val="50000"/>
              </a:schemeClr>
            </a:solidFill>
          </a:ln>
        </p:spPr>
      </p:pic>
      <p:sp>
        <p:nvSpPr>
          <p:cNvPr id="8" name="Стрелка углом вверх 7"/>
          <p:cNvSpPr/>
          <p:nvPr/>
        </p:nvSpPr>
        <p:spPr>
          <a:xfrm>
            <a:off x="7543800" y="5953106"/>
            <a:ext cx="1981200" cy="1476394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Стрелка углом вверх 12"/>
          <p:cNvSpPr/>
          <p:nvPr/>
        </p:nvSpPr>
        <p:spPr>
          <a:xfrm rot="5400000">
            <a:off x="1925030" y="6058062"/>
            <a:ext cx="1524980" cy="1476394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TextBox 8"/>
          <p:cNvSpPr txBox="1"/>
          <p:nvPr/>
        </p:nvSpPr>
        <p:spPr>
          <a:xfrm>
            <a:off x="477720" y="6591300"/>
            <a:ext cx="144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/>
              <a:t>Компилятор</a:t>
            </a:r>
            <a:endParaRPr lang="ru-RU" b="1" dirty="0"/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5782" y="7552707"/>
            <a:ext cx="2307608" cy="865353"/>
          </a:xfrm>
          <a:prstGeom prst="rect">
            <a:avLst/>
          </a:prstGeom>
          <a:ln>
            <a:solidFill>
              <a:schemeClr val="accent1">
                <a:shade val="50000"/>
              </a:schemeClr>
            </a:solidFill>
          </a:ln>
        </p:spPr>
      </p:pic>
      <p:sp>
        <p:nvSpPr>
          <p:cNvPr id="17" name="TextBox 16"/>
          <p:cNvSpPr txBox="1"/>
          <p:nvPr/>
        </p:nvSpPr>
        <p:spPr>
          <a:xfrm>
            <a:off x="9340162" y="6600216"/>
            <a:ext cx="16326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/>
              <a:t>Компоновщик</a:t>
            </a:r>
            <a:endParaRPr lang="ru-RU" b="1" dirty="0"/>
          </a:p>
        </p:txBody>
      </p:sp>
      <p:sp>
        <p:nvSpPr>
          <p:cNvPr id="19" name="Прямоугольник с одним усеченным и одним скругленным углом 18"/>
          <p:cNvSpPr/>
          <p:nvPr/>
        </p:nvSpPr>
        <p:spPr>
          <a:xfrm>
            <a:off x="8991600" y="8724900"/>
            <a:ext cx="838200" cy="838200"/>
          </a:xfrm>
          <a:prstGeom prst="snip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TextBox 19"/>
          <p:cNvSpPr txBox="1"/>
          <p:nvPr/>
        </p:nvSpPr>
        <p:spPr>
          <a:xfrm>
            <a:off x="9154898" y="8953130"/>
            <a:ext cx="16326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 smtClean="0"/>
              <a:t>libc</a:t>
            </a:r>
            <a:endParaRPr lang="ru-RU" b="1" dirty="0"/>
          </a:p>
        </p:txBody>
      </p:sp>
      <p:sp>
        <p:nvSpPr>
          <p:cNvPr id="25" name="TextBox 24"/>
          <p:cNvSpPr txBox="1"/>
          <p:nvPr/>
        </p:nvSpPr>
        <p:spPr>
          <a:xfrm>
            <a:off x="8614602" y="8160603"/>
            <a:ext cx="16326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 </a:t>
            </a:r>
            <a:r>
              <a:rPr lang="en-US" b="1" dirty="0" smtClean="0"/>
              <a:t>          </a:t>
            </a:r>
            <a:r>
              <a:rPr lang="en-US" sz="3600" b="1" dirty="0" smtClean="0">
                <a:solidFill>
                  <a:schemeClr val="tx2"/>
                </a:solidFill>
              </a:rPr>
              <a:t>+</a:t>
            </a:r>
            <a:endParaRPr lang="ru-RU" sz="3600" b="1" dirty="0">
              <a:solidFill>
                <a:schemeClr val="tx2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77720" y="1273516"/>
            <a:ext cx="1049508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 smtClean="0">
                <a:solidFill>
                  <a:schemeClr val="tx2"/>
                </a:solidFill>
              </a:rPr>
              <a:t>Компилятор должен сгенерировать код для целевой платформы, при этом:</a:t>
            </a:r>
          </a:p>
          <a:p>
            <a:pPr marL="285750" indent="-285750">
              <a:buFontTx/>
              <a:buChar char="-"/>
            </a:pPr>
            <a:r>
              <a:rPr lang="ru-RU" sz="3200" dirty="0" smtClean="0">
                <a:solidFill>
                  <a:schemeClr val="tx2"/>
                </a:solidFill>
              </a:rPr>
              <a:t>Сохранить семантику</a:t>
            </a:r>
          </a:p>
          <a:p>
            <a:pPr marL="285750" indent="-285750">
              <a:buFontTx/>
              <a:buChar char="-"/>
            </a:pPr>
            <a:r>
              <a:rPr lang="ru-RU" sz="3200" dirty="0" smtClean="0">
                <a:solidFill>
                  <a:schemeClr val="tx2"/>
                </a:solidFill>
              </a:rPr>
              <a:t>Обеспечить эффективность</a:t>
            </a:r>
            <a:r>
              <a:rPr lang="en-US" sz="3200" dirty="0" smtClean="0">
                <a:solidFill>
                  <a:schemeClr val="tx2"/>
                </a:solidFill>
              </a:rPr>
              <a:t> </a:t>
            </a:r>
            <a:r>
              <a:rPr lang="ru-RU" sz="3200" dirty="0" smtClean="0">
                <a:solidFill>
                  <a:schemeClr val="tx2"/>
                </a:solidFill>
              </a:rPr>
              <a:t>полученной программы</a:t>
            </a:r>
            <a:endParaRPr lang="ru-RU" sz="3200" dirty="0">
              <a:solidFill>
                <a:schemeClr val="tx2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103520" y="7564866"/>
            <a:ext cx="16326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/>
              <a:t>-</a:t>
            </a:r>
            <a:r>
              <a:rPr lang="en-US" sz="2800" b="1" dirty="0" smtClean="0"/>
              <a:t>O0</a:t>
            </a:r>
            <a:endParaRPr lang="ru-RU" sz="2800" b="1" dirty="0"/>
          </a:p>
        </p:txBody>
      </p:sp>
      <p:sp>
        <p:nvSpPr>
          <p:cNvPr id="23" name="TextBox 12"/>
          <p:cNvSpPr txBox="1"/>
          <p:nvPr/>
        </p:nvSpPr>
        <p:spPr>
          <a:xfrm>
            <a:off x="1303557" y="920253"/>
            <a:ext cx="9192993" cy="5514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320"/>
              </a:lnSpc>
            </a:pPr>
            <a:r>
              <a:rPr lang="ru-RU" sz="4800" dirty="0" smtClean="0">
                <a:solidFill>
                  <a:srgbClr val="054A91"/>
                </a:solidFill>
                <a:latin typeface="Gilroy 1"/>
              </a:rPr>
              <a:t>Компиляторные технологии</a:t>
            </a:r>
            <a:endParaRPr lang="en-US" sz="4800" dirty="0">
              <a:solidFill>
                <a:srgbClr val="054A91"/>
              </a:solidFill>
              <a:latin typeface="Gilroy 1"/>
            </a:endParaRPr>
          </a:p>
        </p:txBody>
      </p:sp>
      <p:sp>
        <p:nvSpPr>
          <p:cNvPr id="24" name="Прямоугольник с одним усеченным и одним скругленным углом 23"/>
          <p:cNvSpPr/>
          <p:nvPr/>
        </p:nvSpPr>
        <p:spPr>
          <a:xfrm>
            <a:off x="8991600" y="8724900"/>
            <a:ext cx="838200" cy="838200"/>
          </a:xfrm>
          <a:prstGeom prst="snipRound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 smtClean="0">
                <a:solidFill>
                  <a:schemeClr val="tx1"/>
                </a:solidFill>
              </a:rPr>
              <a:t>libc</a:t>
            </a:r>
            <a:endParaRPr lang="ru-RU" b="1" dirty="0">
              <a:solidFill>
                <a:schemeClr val="tx1"/>
              </a:solidFill>
            </a:endParaRPr>
          </a:p>
        </p:txBody>
      </p:sp>
      <p:sp>
        <p:nvSpPr>
          <p:cNvPr id="26" name="Прямоугольник с одним усеченным и одним скругленным углом 25"/>
          <p:cNvSpPr/>
          <p:nvPr/>
        </p:nvSpPr>
        <p:spPr>
          <a:xfrm>
            <a:off x="9144000" y="8877300"/>
            <a:ext cx="838200" cy="838200"/>
          </a:xfrm>
          <a:prstGeom prst="snip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2794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3"/>
          <p:cNvSpPr/>
          <p:nvPr/>
        </p:nvSpPr>
        <p:spPr>
          <a:xfrm>
            <a:off x="304800" y="310076"/>
            <a:ext cx="10668000" cy="9568709"/>
          </a:xfrm>
          <a:custGeom>
            <a:avLst/>
            <a:gdLst/>
            <a:ahLst/>
            <a:cxnLst/>
            <a:rect l="l" t="t" r="r" b="b"/>
            <a:pathLst>
              <a:path w="2512492" h="2167467">
                <a:moveTo>
                  <a:pt x="41389" y="0"/>
                </a:moveTo>
                <a:lnTo>
                  <a:pt x="2471103" y="0"/>
                </a:lnTo>
                <a:cubicBezTo>
                  <a:pt x="2482080" y="0"/>
                  <a:pt x="2492608" y="4361"/>
                  <a:pt x="2500370" y="12123"/>
                </a:cubicBezTo>
                <a:cubicBezTo>
                  <a:pt x="2508132" y="19885"/>
                  <a:pt x="2512492" y="30412"/>
                  <a:pt x="2512492" y="41389"/>
                </a:cubicBezTo>
                <a:lnTo>
                  <a:pt x="2512492" y="2126077"/>
                </a:lnTo>
                <a:cubicBezTo>
                  <a:pt x="2512492" y="2148936"/>
                  <a:pt x="2493962" y="2167467"/>
                  <a:pt x="2471103" y="2167467"/>
                </a:cubicBezTo>
                <a:lnTo>
                  <a:pt x="41389" y="2167467"/>
                </a:lnTo>
                <a:cubicBezTo>
                  <a:pt x="30412" y="2167467"/>
                  <a:pt x="19885" y="2163106"/>
                  <a:pt x="12123" y="2155344"/>
                </a:cubicBezTo>
                <a:cubicBezTo>
                  <a:pt x="4361" y="2147582"/>
                  <a:pt x="0" y="2137055"/>
                  <a:pt x="0" y="2126077"/>
                </a:cubicBezTo>
                <a:lnTo>
                  <a:pt x="0" y="41389"/>
                </a:lnTo>
                <a:cubicBezTo>
                  <a:pt x="0" y="30412"/>
                  <a:pt x="4361" y="19885"/>
                  <a:pt x="12123" y="12123"/>
                </a:cubicBezTo>
                <a:cubicBezTo>
                  <a:pt x="19885" y="4361"/>
                  <a:pt x="30412" y="0"/>
                  <a:pt x="41389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</p:spPr>
        <p:txBody>
          <a:bodyPr/>
          <a:lstStyle/>
          <a:p>
            <a:endParaRPr lang="ru-RU" dirty="0"/>
          </a:p>
        </p:txBody>
      </p:sp>
      <p:sp>
        <p:nvSpPr>
          <p:cNvPr id="15" name="Freeform 25"/>
          <p:cNvSpPr/>
          <p:nvPr/>
        </p:nvSpPr>
        <p:spPr>
          <a:xfrm>
            <a:off x="13560377" y="282119"/>
            <a:ext cx="1881356" cy="991397"/>
          </a:xfrm>
          <a:custGeom>
            <a:avLst/>
            <a:gdLst/>
            <a:ahLst/>
            <a:cxnLst/>
            <a:rect l="l" t="t" r="r" b="b"/>
            <a:pathLst>
              <a:path w="1881356" h="991397">
                <a:moveTo>
                  <a:pt x="0" y="0"/>
                </a:moveTo>
                <a:lnTo>
                  <a:pt x="1881356" y="0"/>
                </a:lnTo>
                <a:lnTo>
                  <a:pt x="1881356" y="991397"/>
                </a:lnTo>
                <a:lnTo>
                  <a:pt x="0" y="991397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 l="-14820" t="-29465" r="-14820" b="-40086"/>
            </a:stretch>
          </a:blipFill>
        </p:spPr>
      </p:sp>
      <p:sp>
        <p:nvSpPr>
          <p:cNvPr id="16" name="Freeform 7"/>
          <p:cNvSpPr/>
          <p:nvPr/>
        </p:nvSpPr>
        <p:spPr>
          <a:xfrm>
            <a:off x="15550837" y="391410"/>
            <a:ext cx="2331917" cy="858936"/>
          </a:xfrm>
          <a:custGeom>
            <a:avLst/>
            <a:gdLst/>
            <a:ahLst/>
            <a:cxnLst/>
            <a:rect l="l" t="t" r="r" b="b"/>
            <a:pathLst>
              <a:path w="2331917" h="858936">
                <a:moveTo>
                  <a:pt x="0" y="0"/>
                </a:moveTo>
                <a:lnTo>
                  <a:pt x="2331918" y="0"/>
                </a:lnTo>
                <a:lnTo>
                  <a:pt x="2331918" y="858936"/>
                </a:lnTo>
                <a:lnTo>
                  <a:pt x="0" y="858936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>
              <a:alphaModFix amt="58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400000"/>
                      </a14:imgEffect>
                    </a14:imgLayer>
                  </a14:imgProps>
                </a:ext>
              </a:extLst>
            </a:blip>
            <a:stretch>
              <a:fillRect l="-13282" t="-68572" r="-14149" b="-65186"/>
            </a:stretch>
          </a:blipFill>
        </p:spPr>
        <p:txBody>
          <a:bodyPr/>
          <a:lstStyle/>
          <a:p>
            <a:endParaRPr lang="ru-RU"/>
          </a:p>
        </p:txBody>
      </p:sp>
      <p:sp>
        <p:nvSpPr>
          <p:cNvPr id="5" name="Прямоугольник 4"/>
          <p:cNvSpPr/>
          <p:nvPr/>
        </p:nvSpPr>
        <p:spPr>
          <a:xfrm>
            <a:off x="1524000" y="9029700"/>
            <a:ext cx="8001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ru-RU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3591705"/>
            <a:ext cx="3200400" cy="2130577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5150" y="3009900"/>
            <a:ext cx="3581400" cy="3581400"/>
          </a:xfrm>
          <a:prstGeom prst="rect">
            <a:avLst/>
          </a:prstGeom>
        </p:spPr>
      </p:pic>
      <p:sp>
        <p:nvSpPr>
          <p:cNvPr id="8" name="Стрелка углом вверх 7"/>
          <p:cNvSpPr/>
          <p:nvPr/>
        </p:nvSpPr>
        <p:spPr>
          <a:xfrm>
            <a:off x="7543800" y="5953106"/>
            <a:ext cx="1981200" cy="1476394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Стрелка углом вверх 12"/>
          <p:cNvSpPr/>
          <p:nvPr/>
        </p:nvSpPr>
        <p:spPr>
          <a:xfrm rot="5400000">
            <a:off x="1925030" y="6058062"/>
            <a:ext cx="1524980" cy="1476394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TextBox 8"/>
          <p:cNvSpPr txBox="1"/>
          <p:nvPr/>
        </p:nvSpPr>
        <p:spPr>
          <a:xfrm>
            <a:off x="477720" y="6591300"/>
            <a:ext cx="144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/>
              <a:t>Компилятор</a:t>
            </a:r>
            <a:endParaRPr lang="ru-RU" b="1" dirty="0"/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5782" y="7552707"/>
            <a:ext cx="2307608" cy="865353"/>
          </a:xfrm>
          <a:prstGeom prst="rect">
            <a:avLst/>
          </a:prstGeom>
          <a:ln>
            <a:solidFill>
              <a:schemeClr val="accent1">
                <a:shade val="50000"/>
              </a:schemeClr>
            </a:solidFill>
          </a:ln>
        </p:spPr>
      </p:pic>
      <p:sp>
        <p:nvSpPr>
          <p:cNvPr id="17" name="TextBox 16"/>
          <p:cNvSpPr txBox="1"/>
          <p:nvPr/>
        </p:nvSpPr>
        <p:spPr>
          <a:xfrm>
            <a:off x="9340162" y="6600216"/>
            <a:ext cx="16326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/>
              <a:t>Компоновщик</a:t>
            </a:r>
            <a:endParaRPr lang="ru-RU" b="1" dirty="0"/>
          </a:p>
        </p:txBody>
      </p:sp>
      <p:sp>
        <p:nvSpPr>
          <p:cNvPr id="19" name="Прямоугольник с одним усеченным и одним скругленным углом 18"/>
          <p:cNvSpPr/>
          <p:nvPr/>
        </p:nvSpPr>
        <p:spPr>
          <a:xfrm>
            <a:off x="8991600" y="8724900"/>
            <a:ext cx="838200" cy="838200"/>
          </a:xfrm>
          <a:prstGeom prst="snip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TextBox 19"/>
          <p:cNvSpPr txBox="1"/>
          <p:nvPr/>
        </p:nvSpPr>
        <p:spPr>
          <a:xfrm>
            <a:off x="9154898" y="8953130"/>
            <a:ext cx="16326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 smtClean="0"/>
              <a:t>libc</a:t>
            </a:r>
            <a:endParaRPr lang="ru-RU" b="1" dirty="0"/>
          </a:p>
        </p:txBody>
      </p:sp>
      <p:sp>
        <p:nvSpPr>
          <p:cNvPr id="25" name="TextBox 24"/>
          <p:cNvSpPr txBox="1"/>
          <p:nvPr/>
        </p:nvSpPr>
        <p:spPr>
          <a:xfrm>
            <a:off x="8614602" y="8160603"/>
            <a:ext cx="16326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 </a:t>
            </a:r>
            <a:r>
              <a:rPr lang="en-US" b="1" dirty="0" smtClean="0"/>
              <a:t>          </a:t>
            </a:r>
            <a:r>
              <a:rPr lang="en-US" sz="3600" b="1" dirty="0" smtClean="0">
                <a:solidFill>
                  <a:schemeClr val="tx2"/>
                </a:solidFill>
              </a:rPr>
              <a:t>+</a:t>
            </a:r>
            <a:endParaRPr lang="ru-RU" sz="3600" b="1" dirty="0">
              <a:solidFill>
                <a:schemeClr val="tx2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77720" y="1273516"/>
            <a:ext cx="1049508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 smtClean="0">
                <a:solidFill>
                  <a:schemeClr val="tx2"/>
                </a:solidFill>
              </a:rPr>
              <a:t>Компилятор должен сгенерировать код для целевой платформы, при этом:</a:t>
            </a:r>
          </a:p>
          <a:p>
            <a:pPr marL="285750" indent="-285750">
              <a:buFontTx/>
              <a:buChar char="-"/>
            </a:pPr>
            <a:r>
              <a:rPr lang="ru-RU" sz="3200" dirty="0" smtClean="0">
                <a:solidFill>
                  <a:schemeClr val="tx2"/>
                </a:solidFill>
              </a:rPr>
              <a:t>Сохранить семантику</a:t>
            </a:r>
          </a:p>
          <a:p>
            <a:pPr marL="285750" indent="-285750">
              <a:buFontTx/>
              <a:buChar char="-"/>
            </a:pPr>
            <a:r>
              <a:rPr lang="ru-RU" sz="3200" u="sng" dirty="0" smtClean="0">
                <a:solidFill>
                  <a:schemeClr val="tx2"/>
                </a:solidFill>
              </a:rPr>
              <a:t>Обеспечить эффективность полученной программы</a:t>
            </a:r>
            <a:endParaRPr lang="ru-RU" sz="3200" u="sng" dirty="0">
              <a:solidFill>
                <a:schemeClr val="tx2"/>
              </a:solidFill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2499" y="5206553"/>
            <a:ext cx="2671002" cy="3858976"/>
          </a:xfrm>
          <a:prstGeom prst="rect">
            <a:avLst/>
          </a:prstGeom>
          <a:ln>
            <a:solidFill>
              <a:schemeClr val="accent1">
                <a:shade val="50000"/>
              </a:schemeClr>
            </a:solidFill>
          </a:ln>
        </p:spPr>
      </p:pic>
      <p:sp>
        <p:nvSpPr>
          <p:cNvPr id="21" name="TextBox 20"/>
          <p:cNvSpPr txBox="1"/>
          <p:nvPr/>
        </p:nvSpPr>
        <p:spPr>
          <a:xfrm>
            <a:off x="2103520" y="7564866"/>
            <a:ext cx="16326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/>
              <a:t>-</a:t>
            </a:r>
            <a:r>
              <a:rPr lang="en-US" sz="2800" b="1" dirty="0" smtClean="0"/>
              <a:t>O3</a:t>
            </a:r>
            <a:endParaRPr lang="ru-RU" sz="2800" b="1" dirty="0"/>
          </a:p>
        </p:txBody>
      </p:sp>
      <p:cxnSp>
        <p:nvCxnSpPr>
          <p:cNvPr id="18" name="Прямая со стрелкой 17"/>
          <p:cNvCxnSpPr/>
          <p:nvPr/>
        </p:nvCxnSpPr>
        <p:spPr>
          <a:xfrm flipV="1">
            <a:off x="1925520" y="8088086"/>
            <a:ext cx="436680" cy="329974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519674" y="8467654"/>
            <a:ext cx="26894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b="1" dirty="0" smtClean="0"/>
              <a:t>Набор оптимизирующих преобразований</a:t>
            </a:r>
          </a:p>
          <a:p>
            <a:pPr algn="ctr"/>
            <a:r>
              <a:rPr lang="ru-RU" b="1" dirty="0" smtClean="0"/>
              <a:t>(более сотни различных)</a:t>
            </a:r>
            <a:endParaRPr lang="ru-RU" b="1" dirty="0"/>
          </a:p>
        </p:txBody>
      </p:sp>
      <p:sp>
        <p:nvSpPr>
          <p:cNvPr id="24" name="TextBox 12"/>
          <p:cNvSpPr txBox="1"/>
          <p:nvPr/>
        </p:nvSpPr>
        <p:spPr>
          <a:xfrm>
            <a:off x="1303557" y="920253"/>
            <a:ext cx="9192993" cy="5514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320"/>
              </a:lnSpc>
            </a:pPr>
            <a:r>
              <a:rPr lang="ru-RU" sz="4800" dirty="0" smtClean="0">
                <a:solidFill>
                  <a:srgbClr val="054A91"/>
                </a:solidFill>
                <a:latin typeface="Gilroy 1"/>
              </a:rPr>
              <a:t>Компиляторные технологии</a:t>
            </a:r>
            <a:endParaRPr lang="en-US" sz="4800" dirty="0">
              <a:solidFill>
                <a:srgbClr val="054A91"/>
              </a:solidFill>
              <a:latin typeface="Gilroy 1"/>
            </a:endParaRPr>
          </a:p>
        </p:txBody>
      </p:sp>
    </p:spTree>
    <p:extLst>
      <p:ext uri="{BB962C8B-B14F-4D97-AF65-F5344CB8AC3E}">
        <p14:creationId xmlns:p14="http://schemas.microsoft.com/office/powerpoint/2010/main" val="330180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3"/>
          <p:cNvSpPr/>
          <p:nvPr/>
        </p:nvSpPr>
        <p:spPr>
          <a:xfrm>
            <a:off x="304800" y="282119"/>
            <a:ext cx="10668000" cy="9568709"/>
          </a:xfrm>
          <a:custGeom>
            <a:avLst/>
            <a:gdLst/>
            <a:ahLst/>
            <a:cxnLst/>
            <a:rect l="l" t="t" r="r" b="b"/>
            <a:pathLst>
              <a:path w="2512492" h="2167467">
                <a:moveTo>
                  <a:pt x="41389" y="0"/>
                </a:moveTo>
                <a:lnTo>
                  <a:pt x="2471103" y="0"/>
                </a:lnTo>
                <a:cubicBezTo>
                  <a:pt x="2482080" y="0"/>
                  <a:pt x="2492608" y="4361"/>
                  <a:pt x="2500370" y="12123"/>
                </a:cubicBezTo>
                <a:cubicBezTo>
                  <a:pt x="2508132" y="19885"/>
                  <a:pt x="2512492" y="30412"/>
                  <a:pt x="2512492" y="41389"/>
                </a:cubicBezTo>
                <a:lnTo>
                  <a:pt x="2512492" y="2126077"/>
                </a:lnTo>
                <a:cubicBezTo>
                  <a:pt x="2512492" y="2148936"/>
                  <a:pt x="2493962" y="2167467"/>
                  <a:pt x="2471103" y="2167467"/>
                </a:cubicBezTo>
                <a:lnTo>
                  <a:pt x="41389" y="2167467"/>
                </a:lnTo>
                <a:cubicBezTo>
                  <a:pt x="30412" y="2167467"/>
                  <a:pt x="19885" y="2163106"/>
                  <a:pt x="12123" y="2155344"/>
                </a:cubicBezTo>
                <a:cubicBezTo>
                  <a:pt x="4361" y="2147582"/>
                  <a:pt x="0" y="2137055"/>
                  <a:pt x="0" y="2126077"/>
                </a:cubicBezTo>
                <a:lnTo>
                  <a:pt x="0" y="41389"/>
                </a:lnTo>
                <a:cubicBezTo>
                  <a:pt x="0" y="30412"/>
                  <a:pt x="4361" y="19885"/>
                  <a:pt x="12123" y="12123"/>
                </a:cubicBezTo>
                <a:cubicBezTo>
                  <a:pt x="19885" y="4361"/>
                  <a:pt x="30412" y="0"/>
                  <a:pt x="41389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</p:spPr>
        <p:txBody>
          <a:bodyPr/>
          <a:lstStyle/>
          <a:p>
            <a:endParaRPr lang="ru-RU" dirty="0"/>
          </a:p>
        </p:txBody>
      </p:sp>
      <p:sp>
        <p:nvSpPr>
          <p:cNvPr id="15" name="Freeform 25"/>
          <p:cNvSpPr/>
          <p:nvPr/>
        </p:nvSpPr>
        <p:spPr>
          <a:xfrm>
            <a:off x="13560377" y="282119"/>
            <a:ext cx="1881356" cy="991397"/>
          </a:xfrm>
          <a:custGeom>
            <a:avLst/>
            <a:gdLst/>
            <a:ahLst/>
            <a:cxnLst/>
            <a:rect l="l" t="t" r="r" b="b"/>
            <a:pathLst>
              <a:path w="1881356" h="991397">
                <a:moveTo>
                  <a:pt x="0" y="0"/>
                </a:moveTo>
                <a:lnTo>
                  <a:pt x="1881356" y="0"/>
                </a:lnTo>
                <a:lnTo>
                  <a:pt x="1881356" y="991397"/>
                </a:lnTo>
                <a:lnTo>
                  <a:pt x="0" y="991397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 l="-14820" t="-29465" r="-14820" b="-40086"/>
            </a:stretch>
          </a:blipFill>
        </p:spPr>
      </p:sp>
      <p:sp>
        <p:nvSpPr>
          <p:cNvPr id="16" name="Freeform 7"/>
          <p:cNvSpPr/>
          <p:nvPr/>
        </p:nvSpPr>
        <p:spPr>
          <a:xfrm>
            <a:off x="15550837" y="391410"/>
            <a:ext cx="2331917" cy="858936"/>
          </a:xfrm>
          <a:custGeom>
            <a:avLst/>
            <a:gdLst/>
            <a:ahLst/>
            <a:cxnLst/>
            <a:rect l="l" t="t" r="r" b="b"/>
            <a:pathLst>
              <a:path w="2331917" h="858936">
                <a:moveTo>
                  <a:pt x="0" y="0"/>
                </a:moveTo>
                <a:lnTo>
                  <a:pt x="2331918" y="0"/>
                </a:lnTo>
                <a:lnTo>
                  <a:pt x="2331918" y="858936"/>
                </a:lnTo>
                <a:lnTo>
                  <a:pt x="0" y="858936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>
              <a:alphaModFix amt="58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400000"/>
                      </a14:imgEffect>
                    </a14:imgLayer>
                  </a14:imgProps>
                </a:ext>
              </a:extLst>
            </a:blip>
            <a:stretch>
              <a:fillRect l="-13282" t="-68572" r="-14149" b="-65186"/>
            </a:stretch>
          </a:blipFill>
        </p:spPr>
        <p:txBody>
          <a:bodyPr/>
          <a:lstStyle/>
          <a:p>
            <a:endParaRPr lang="ru-RU"/>
          </a:p>
        </p:txBody>
      </p:sp>
      <p:sp>
        <p:nvSpPr>
          <p:cNvPr id="5" name="Прямоугольник 4"/>
          <p:cNvSpPr/>
          <p:nvPr/>
        </p:nvSpPr>
        <p:spPr>
          <a:xfrm>
            <a:off x="1524000" y="9029700"/>
            <a:ext cx="8001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ru-RU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3591705"/>
            <a:ext cx="3200400" cy="2130577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477720" y="1273516"/>
            <a:ext cx="1049508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 smtClean="0"/>
              <a:t>Существуют, развиваются</a:t>
            </a:r>
            <a:r>
              <a:rPr lang="en-US" sz="3200" b="1" dirty="0" smtClean="0"/>
              <a:t> </a:t>
            </a:r>
            <a:r>
              <a:rPr lang="ru-RU" sz="3200" b="1" dirty="0" smtClean="0"/>
              <a:t>и появляются:</a:t>
            </a:r>
          </a:p>
          <a:p>
            <a:pPr marL="285750" indent="-285750">
              <a:buFontTx/>
              <a:buChar char="-"/>
            </a:pPr>
            <a:r>
              <a:rPr lang="ru-RU" sz="3200" dirty="0" smtClean="0">
                <a:solidFill>
                  <a:schemeClr val="tx2"/>
                </a:solidFill>
              </a:rPr>
              <a:t>Различные целевые платформы</a:t>
            </a:r>
          </a:p>
          <a:p>
            <a:pPr marL="285750" indent="-285750">
              <a:buFontTx/>
              <a:buChar char="-"/>
            </a:pPr>
            <a:r>
              <a:rPr lang="ru-RU" sz="3200" dirty="0" smtClean="0">
                <a:solidFill>
                  <a:schemeClr val="tx2"/>
                </a:solidFill>
              </a:rPr>
              <a:t>Различные языки программирования</a:t>
            </a:r>
            <a:endParaRPr lang="ru-RU" sz="3200" dirty="0">
              <a:solidFill>
                <a:schemeClr val="tx2"/>
              </a:solidFill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6499" y="6171024"/>
            <a:ext cx="2373667" cy="3429396"/>
          </a:xfrm>
          <a:prstGeom prst="rect">
            <a:avLst/>
          </a:prstGeom>
          <a:ln>
            <a:solidFill>
              <a:schemeClr val="accent1">
                <a:shade val="50000"/>
              </a:schemeClr>
            </a:solidFill>
          </a:ln>
        </p:spPr>
      </p:pic>
      <p:sp>
        <p:nvSpPr>
          <p:cNvPr id="21" name="TextBox 20"/>
          <p:cNvSpPr txBox="1"/>
          <p:nvPr/>
        </p:nvSpPr>
        <p:spPr>
          <a:xfrm rot="3065577">
            <a:off x="3750055" y="6433009"/>
            <a:ext cx="16326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x</a:t>
            </a:r>
            <a:r>
              <a:rPr lang="en-US" b="1" dirty="0" smtClean="0"/>
              <a:t>86-64</a:t>
            </a:r>
            <a:endParaRPr lang="ru-RU" sz="2800" b="1" dirty="0"/>
          </a:p>
        </p:txBody>
      </p:sp>
      <p:sp>
        <p:nvSpPr>
          <p:cNvPr id="22" name="Стрелка вправо 21"/>
          <p:cNvSpPr/>
          <p:nvPr/>
        </p:nvSpPr>
        <p:spPr>
          <a:xfrm rot="2989012">
            <a:off x="3238318" y="6255033"/>
            <a:ext cx="1828800" cy="685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TextBox 25"/>
          <p:cNvSpPr txBox="1"/>
          <p:nvPr/>
        </p:nvSpPr>
        <p:spPr>
          <a:xfrm>
            <a:off x="4566374" y="3156875"/>
            <a:ext cx="16326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ARMv8</a:t>
            </a:r>
            <a:endParaRPr lang="ru-RU" sz="2800" b="1" dirty="0"/>
          </a:p>
        </p:txBody>
      </p:sp>
      <p:sp>
        <p:nvSpPr>
          <p:cNvPr id="28" name="TextBox 27"/>
          <p:cNvSpPr txBox="1"/>
          <p:nvPr/>
        </p:nvSpPr>
        <p:spPr>
          <a:xfrm rot="5400000">
            <a:off x="853600" y="6636173"/>
            <a:ext cx="16326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ARMv7</a:t>
            </a:r>
            <a:endParaRPr lang="ru-RU" sz="2800" b="1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075" y="6799466"/>
            <a:ext cx="1570073" cy="4245534"/>
          </a:xfrm>
          <a:prstGeom prst="rect">
            <a:avLst/>
          </a:prstGeom>
          <a:ln>
            <a:solidFill>
              <a:schemeClr val="accent1">
                <a:shade val="50000"/>
              </a:schemeClr>
            </a:solidFill>
          </a:ln>
        </p:spPr>
      </p:pic>
      <p:sp>
        <p:nvSpPr>
          <p:cNvPr id="27" name="Стрелка вправо 26"/>
          <p:cNvSpPr/>
          <p:nvPr/>
        </p:nvSpPr>
        <p:spPr>
          <a:xfrm rot="5400000">
            <a:off x="617604" y="6117398"/>
            <a:ext cx="1197531" cy="685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4" name="Рисунок 1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4076" y="2856306"/>
            <a:ext cx="3779848" cy="4574387"/>
          </a:xfrm>
          <a:prstGeom prst="rect">
            <a:avLst/>
          </a:prstGeom>
          <a:ln>
            <a:solidFill>
              <a:schemeClr val="accent1">
                <a:shade val="50000"/>
              </a:schemeClr>
            </a:solidFill>
          </a:ln>
        </p:spPr>
      </p:pic>
      <p:sp>
        <p:nvSpPr>
          <p:cNvPr id="24" name="Стрелка вправо 23"/>
          <p:cNvSpPr/>
          <p:nvPr/>
        </p:nvSpPr>
        <p:spPr>
          <a:xfrm>
            <a:off x="4313591" y="3442617"/>
            <a:ext cx="3685284" cy="685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9" name="TextBox 28"/>
          <p:cNvSpPr txBox="1"/>
          <p:nvPr/>
        </p:nvSpPr>
        <p:spPr>
          <a:xfrm rot="5400000">
            <a:off x="2395210" y="6642095"/>
            <a:ext cx="16326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RISCV</a:t>
            </a:r>
            <a:endParaRPr lang="ru-RU" sz="2800" b="1" dirty="0"/>
          </a:p>
        </p:txBody>
      </p:sp>
      <p:pic>
        <p:nvPicPr>
          <p:cNvPr id="31" name="Рисунок 30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5453" y="6809164"/>
            <a:ext cx="1627128" cy="4313294"/>
          </a:xfrm>
          <a:prstGeom prst="rect">
            <a:avLst/>
          </a:prstGeom>
          <a:ln>
            <a:solidFill>
              <a:schemeClr val="accent1">
                <a:shade val="50000"/>
              </a:schemeClr>
            </a:solidFill>
          </a:ln>
        </p:spPr>
      </p:pic>
      <p:sp>
        <p:nvSpPr>
          <p:cNvPr id="30" name="Стрелка вправо 29"/>
          <p:cNvSpPr/>
          <p:nvPr/>
        </p:nvSpPr>
        <p:spPr>
          <a:xfrm rot="5400000">
            <a:off x="2158005" y="6077518"/>
            <a:ext cx="1197531" cy="685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2" name="TextBox 12"/>
          <p:cNvSpPr txBox="1"/>
          <p:nvPr/>
        </p:nvSpPr>
        <p:spPr>
          <a:xfrm>
            <a:off x="1303557" y="920253"/>
            <a:ext cx="9192993" cy="5514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320"/>
              </a:lnSpc>
            </a:pPr>
            <a:r>
              <a:rPr lang="ru-RU" sz="4800" dirty="0" smtClean="0">
                <a:solidFill>
                  <a:srgbClr val="054A91"/>
                </a:solidFill>
                <a:latin typeface="Gilroy 1"/>
              </a:rPr>
              <a:t>Компиляторные технологии</a:t>
            </a:r>
            <a:endParaRPr lang="en-US" sz="4800" dirty="0">
              <a:solidFill>
                <a:srgbClr val="054A91"/>
              </a:solidFill>
              <a:latin typeface="Gilroy 1"/>
            </a:endParaRPr>
          </a:p>
        </p:txBody>
      </p:sp>
    </p:spTree>
    <p:extLst>
      <p:ext uri="{BB962C8B-B14F-4D97-AF65-F5344CB8AC3E}">
        <p14:creationId xmlns:p14="http://schemas.microsoft.com/office/powerpoint/2010/main" val="176430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3"/>
          <p:cNvSpPr/>
          <p:nvPr/>
        </p:nvSpPr>
        <p:spPr>
          <a:xfrm>
            <a:off x="304799" y="282119"/>
            <a:ext cx="10668000" cy="9568709"/>
          </a:xfrm>
          <a:custGeom>
            <a:avLst/>
            <a:gdLst/>
            <a:ahLst/>
            <a:cxnLst/>
            <a:rect l="l" t="t" r="r" b="b"/>
            <a:pathLst>
              <a:path w="2512492" h="2167467">
                <a:moveTo>
                  <a:pt x="41389" y="0"/>
                </a:moveTo>
                <a:lnTo>
                  <a:pt x="2471103" y="0"/>
                </a:lnTo>
                <a:cubicBezTo>
                  <a:pt x="2482080" y="0"/>
                  <a:pt x="2492608" y="4361"/>
                  <a:pt x="2500370" y="12123"/>
                </a:cubicBezTo>
                <a:cubicBezTo>
                  <a:pt x="2508132" y="19885"/>
                  <a:pt x="2512492" y="30412"/>
                  <a:pt x="2512492" y="41389"/>
                </a:cubicBezTo>
                <a:lnTo>
                  <a:pt x="2512492" y="2126077"/>
                </a:lnTo>
                <a:cubicBezTo>
                  <a:pt x="2512492" y="2148936"/>
                  <a:pt x="2493962" y="2167467"/>
                  <a:pt x="2471103" y="2167467"/>
                </a:cubicBezTo>
                <a:lnTo>
                  <a:pt x="41389" y="2167467"/>
                </a:lnTo>
                <a:cubicBezTo>
                  <a:pt x="30412" y="2167467"/>
                  <a:pt x="19885" y="2163106"/>
                  <a:pt x="12123" y="2155344"/>
                </a:cubicBezTo>
                <a:cubicBezTo>
                  <a:pt x="4361" y="2147582"/>
                  <a:pt x="0" y="2137055"/>
                  <a:pt x="0" y="2126077"/>
                </a:cubicBezTo>
                <a:lnTo>
                  <a:pt x="0" y="41389"/>
                </a:lnTo>
                <a:cubicBezTo>
                  <a:pt x="0" y="30412"/>
                  <a:pt x="4361" y="19885"/>
                  <a:pt x="12123" y="12123"/>
                </a:cubicBezTo>
                <a:cubicBezTo>
                  <a:pt x="19885" y="4361"/>
                  <a:pt x="30412" y="0"/>
                  <a:pt x="41389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</p:spPr>
        <p:txBody>
          <a:bodyPr/>
          <a:lstStyle/>
          <a:p>
            <a:endParaRPr lang="ru-RU" dirty="0"/>
          </a:p>
        </p:txBody>
      </p:sp>
      <p:sp>
        <p:nvSpPr>
          <p:cNvPr id="15" name="Freeform 25"/>
          <p:cNvSpPr/>
          <p:nvPr/>
        </p:nvSpPr>
        <p:spPr>
          <a:xfrm>
            <a:off x="13560377" y="282119"/>
            <a:ext cx="1881356" cy="991397"/>
          </a:xfrm>
          <a:custGeom>
            <a:avLst/>
            <a:gdLst/>
            <a:ahLst/>
            <a:cxnLst/>
            <a:rect l="l" t="t" r="r" b="b"/>
            <a:pathLst>
              <a:path w="1881356" h="991397">
                <a:moveTo>
                  <a:pt x="0" y="0"/>
                </a:moveTo>
                <a:lnTo>
                  <a:pt x="1881356" y="0"/>
                </a:lnTo>
                <a:lnTo>
                  <a:pt x="1881356" y="991397"/>
                </a:lnTo>
                <a:lnTo>
                  <a:pt x="0" y="991397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 l="-14820" t="-29465" r="-14820" b="-40086"/>
            </a:stretch>
          </a:blipFill>
        </p:spPr>
      </p:sp>
      <p:sp>
        <p:nvSpPr>
          <p:cNvPr id="16" name="Freeform 7"/>
          <p:cNvSpPr/>
          <p:nvPr/>
        </p:nvSpPr>
        <p:spPr>
          <a:xfrm>
            <a:off x="15550837" y="391410"/>
            <a:ext cx="2331917" cy="858936"/>
          </a:xfrm>
          <a:custGeom>
            <a:avLst/>
            <a:gdLst/>
            <a:ahLst/>
            <a:cxnLst/>
            <a:rect l="l" t="t" r="r" b="b"/>
            <a:pathLst>
              <a:path w="2331917" h="858936">
                <a:moveTo>
                  <a:pt x="0" y="0"/>
                </a:moveTo>
                <a:lnTo>
                  <a:pt x="2331918" y="0"/>
                </a:lnTo>
                <a:lnTo>
                  <a:pt x="2331918" y="858936"/>
                </a:lnTo>
                <a:lnTo>
                  <a:pt x="0" y="858936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>
              <a:alphaModFix amt="58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400000"/>
                      </a14:imgEffect>
                    </a14:imgLayer>
                  </a14:imgProps>
                </a:ext>
              </a:extLst>
            </a:blip>
            <a:stretch>
              <a:fillRect l="-13282" t="-68572" r="-14149" b="-65186"/>
            </a:stretch>
          </a:blipFill>
        </p:spPr>
        <p:txBody>
          <a:bodyPr/>
          <a:lstStyle/>
          <a:p>
            <a:endParaRPr lang="ru-RU"/>
          </a:p>
        </p:txBody>
      </p:sp>
      <p:sp>
        <p:nvSpPr>
          <p:cNvPr id="9" name="TextBox 8"/>
          <p:cNvSpPr txBox="1"/>
          <p:nvPr/>
        </p:nvSpPr>
        <p:spPr>
          <a:xfrm>
            <a:off x="1752600" y="1484510"/>
            <a:ext cx="246727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b="1" dirty="0" smtClean="0">
                <a:solidFill>
                  <a:schemeClr val="tx2"/>
                </a:solidFill>
              </a:rPr>
              <a:t>Лексический, </a:t>
            </a:r>
          </a:p>
          <a:p>
            <a:pPr algn="ctr"/>
            <a:r>
              <a:rPr lang="ru-RU" b="1" dirty="0" smtClean="0">
                <a:solidFill>
                  <a:schemeClr val="tx2"/>
                </a:solidFill>
              </a:rPr>
              <a:t>синтаксический, </a:t>
            </a:r>
          </a:p>
          <a:p>
            <a:pPr algn="ctr"/>
            <a:r>
              <a:rPr lang="ru-RU" b="1" dirty="0" smtClean="0">
                <a:solidFill>
                  <a:schemeClr val="tx2"/>
                </a:solidFill>
              </a:rPr>
              <a:t>семантический анализ</a:t>
            </a:r>
            <a:endParaRPr lang="ru-RU" b="1" dirty="0">
              <a:solidFill>
                <a:schemeClr val="tx2"/>
              </a:solidFill>
            </a:endParaRPr>
          </a:p>
        </p:txBody>
      </p:sp>
      <p:sp>
        <p:nvSpPr>
          <p:cNvPr id="32" name="TextBox 12"/>
          <p:cNvSpPr txBox="1"/>
          <p:nvPr/>
        </p:nvSpPr>
        <p:spPr>
          <a:xfrm>
            <a:off x="1303557" y="920253"/>
            <a:ext cx="9192993" cy="5642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320"/>
              </a:lnSpc>
            </a:pPr>
            <a:r>
              <a:rPr lang="ru-RU" sz="4800" dirty="0" smtClean="0">
                <a:solidFill>
                  <a:srgbClr val="054A91"/>
                </a:solidFill>
                <a:latin typeface="Gilroy 1"/>
              </a:rPr>
              <a:t>Компиляторные технологии</a:t>
            </a:r>
            <a:endParaRPr lang="en-US" sz="4800" dirty="0">
              <a:solidFill>
                <a:srgbClr val="054A91"/>
              </a:solidFill>
              <a:latin typeface="Gilroy 1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496" y="2365438"/>
            <a:ext cx="10654303" cy="38862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5105400" y="1672742"/>
            <a:ext cx="41098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b="1" dirty="0" smtClean="0">
                <a:solidFill>
                  <a:schemeClr val="tx2"/>
                </a:solidFill>
              </a:rPr>
              <a:t>Трансляция в код для </a:t>
            </a:r>
          </a:p>
          <a:p>
            <a:pPr algn="ctr"/>
            <a:r>
              <a:rPr lang="ru-RU" b="1" dirty="0" smtClean="0">
                <a:solidFill>
                  <a:schemeClr val="tx2"/>
                </a:solidFill>
              </a:rPr>
              <a:t>Абстрактной вычислительной машины</a:t>
            </a:r>
            <a:endParaRPr lang="ru-RU" b="1" dirty="0">
              <a:solidFill>
                <a:schemeClr val="tx2"/>
              </a:solidFill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7072" y="6298003"/>
            <a:ext cx="3143250" cy="3552825"/>
          </a:xfrm>
          <a:prstGeom prst="rect">
            <a:avLst/>
          </a:prstGeom>
        </p:spPr>
      </p:pic>
      <p:cxnSp>
        <p:nvCxnSpPr>
          <p:cNvPr id="14" name="Соединительная линия уступом 13"/>
          <p:cNvCxnSpPr/>
          <p:nvPr/>
        </p:nvCxnSpPr>
        <p:spPr>
          <a:xfrm rot="10800000" flipV="1">
            <a:off x="6324600" y="6246195"/>
            <a:ext cx="3124200" cy="2244662"/>
          </a:xfrm>
          <a:prstGeom prst="bentConnector3">
            <a:avLst>
              <a:gd name="adj1" fmla="val 349"/>
            </a:avLst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Скругленный прямоугольник 18"/>
          <p:cNvSpPr/>
          <p:nvPr/>
        </p:nvSpPr>
        <p:spPr>
          <a:xfrm>
            <a:off x="4495800" y="8267700"/>
            <a:ext cx="1828799" cy="381000"/>
          </a:xfrm>
          <a:prstGeom prst="round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94486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3"/>
          <p:cNvSpPr/>
          <p:nvPr/>
        </p:nvSpPr>
        <p:spPr>
          <a:xfrm>
            <a:off x="304800" y="282119"/>
            <a:ext cx="10668000" cy="9568709"/>
          </a:xfrm>
          <a:custGeom>
            <a:avLst/>
            <a:gdLst/>
            <a:ahLst/>
            <a:cxnLst/>
            <a:rect l="l" t="t" r="r" b="b"/>
            <a:pathLst>
              <a:path w="2512492" h="2167467">
                <a:moveTo>
                  <a:pt x="41389" y="0"/>
                </a:moveTo>
                <a:lnTo>
                  <a:pt x="2471103" y="0"/>
                </a:lnTo>
                <a:cubicBezTo>
                  <a:pt x="2482080" y="0"/>
                  <a:pt x="2492608" y="4361"/>
                  <a:pt x="2500370" y="12123"/>
                </a:cubicBezTo>
                <a:cubicBezTo>
                  <a:pt x="2508132" y="19885"/>
                  <a:pt x="2512492" y="30412"/>
                  <a:pt x="2512492" y="41389"/>
                </a:cubicBezTo>
                <a:lnTo>
                  <a:pt x="2512492" y="2126077"/>
                </a:lnTo>
                <a:cubicBezTo>
                  <a:pt x="2512492" y="2148936"/>
                  <a:pt x="2493962" y="2167467"/>
                  <a:pt x="2471103" y="2167467"/>
                </a:cubicBezTo>
                <a:lnTo>
                  <a:pt x="41389" y="2167467"/>
                </a:lnTo>
                <a:cubicBezTo>
                  <a:pt x="30412" y="2167467"/>
                  <a:pt x="19885" y="2163106"/>
                  <a:pt x="12123" y="2155344"/>
                </a:cubicBezTo>
                <a:cubicBezTo>
                  <a:pt x="4361" y="2147582"/>
                  <a:pt x="0" y="2137055"/>
                  <a:pt x="0" y="2126077"/>
                </a:cubicBezTo>
                <a:lnTo>
                  <a:pt x="0" y="41389"/>
                </a:lnTo>
                <a:cubicBezTo>
                  <a:pt x="0" y="30412"/>
                  <a:pt x="4361" y="19885"/>
                  <a:pt x="12123" y="12123"/>
                </a:cubicBezTo>
                <a:cubicBezTo>
                  <a:pt x="19885" y="4361"/>
                  <a:pt x="30412" y="0"/>
                  <a:pt x="41389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</p:spPr>
        <p:txBody>
          <a:bodyPr/>
          <a:lstStyle/>
          <a:p>
            <a:endParaRPr lang="ru-RU" dirty="0"/>
          </a:p>
        </p:txBody>
      </p:sp>
      <p:sp>
        <p:nvSpPr>
          <p:cNvPr id="15" name="Freeform 25"/>
          <p:cNvSpPr/>
          <p:nvPr/>
        </p:nvSpPr>
        <p:spPr>
          <a:xfrm>
            <a:off x="13560377" y="282119"/>
            <a:ext cx="1881356" cy="991397"/>
          </a:xfrm>
          <a:custGeom>
            <a:avLst/>
            <a:gdLst/>
            <a:ahLst/>
            <a:cxnLst/>
            <a:rect l="l" t="t" r="r" b="b"/>
            <a:pathLst>
              <a:path w="1881356" h="991397">
                <a:moveTo>
                  <a:pt x="0" y="0"/>
                </a:moveTo>
                <a:lnTo>
                  <a:pt x="1881356" y="0"/>
                </a:lnTo>
                <a:lnTo>
                  <a:pt x="1881356" y="991397"/>
                </a:lnTo>
                <a:lnTo>
                  <a:pt x="0" y="991397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 l="-14820" t="-29465" r="-14820" b="-40086"/>
            </a:stretch>
          </a:blipFill>
        </p:spPr>
      </p:sp>
      <p:sp>
        <p:nvSpPr>
          <p:cNvPr id="16" name="Freeform 7"/>
          <p:cNvSpPr/>
          <p:nvPr/>
        </p:nvSpPr>
        <p:spPr>
          <a:xfrm>
            <a:off x="15550837" y="391410"/>
            <a:ext cx="2331917" cy="858936"/>
          </a:xfrm>
          <a:custGeom>
            <a:avLst/>
            <a:gdLst/>
            <a:ahLst/>
            <a:cxnLst/>
            <a:rect l="l" t="t" r="r" b="b"/>
            <a:pathLst>
              <a:path w="2331917" h="858936">
                <a:moveTo>
                  <a:pt x="0" y="0"/>
                </a:moveTo>
                <a:lnTo>
                  <a:pt x="2331918" y="0"/>
                </a:lnTo>
                <a:lnTo>
                  <a:pt x="2331918" y="858936"/>
                </a:lnTo>
                <a:lnTo>
                  <a:pt x="0" y="858936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>
              <a:alphaModFix amt="58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400000"/>
                      </a14:imgEffect>
                    </a14:imgLayer>
                  </a14:imgProps>
                </a:ext>
              </a:extLst>
            </a:blip>
            <a:stretch>
              <a:fillRect l="-13282" t="-68572" r="-14149" b="-65186"/>
            </a:stretch>
          </a:blipFill>
        </p:spPr>
        <p:txBody>
          <a:bodyPr/>
          <a:lstStyle/>
          <a:p>
            <a:endParaRPr lang="ru-RU"/>
          </a:p>
        </p:txBody>
      </p:sp>
      <p:sp>
        <p:nvSpPr>
          <p:cNvPr id="4" name="Скругленный прямоугольник 3"/>
          <p:cNvSpPr/>
          <p:nvPr/>
        </p:nvSpPr>
        <p:spPr>
          <a:xfrm>
            <a:off x="304800" y="2912181"/>
            <a:ext cx="9906000" cy="6324600"/>
          </a:xfrm>
          <a:prstGeom prst="round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689" y="4496165"/>
            <a:ext cx="8138222" cy="392817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 rot="2296893">
            <a:off x="8369908" y="1879459"/>
            <a:ext cx="2269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 smtClean="0">
                <a:solidFill>
                  <a:schemeClr val="tx2"/>
                </a:solidFill>
              </a:rPr>
              <a:t>Инженерные задачи</a:t>
            </a:r>
            <a:endParaRPr lang="ru-RU" b="1" dirty="0">
              <a:solidFill>
                <a:schemeClr val="tx2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 rot="18922171">
            <a:off x="8180772" y="3696029"/>
            <a:ext cx="3110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 smtClean="0">
                <a:solidFill>
                  <a:srgbClr val="FF0000"/>
                </a:solidFill>
              </a:rPr>
              <a:t>Научно-практические задачи</a:t>
            </a:r>
            <a:endParaRPr lang="ru-RU" b="1" dirty="0">
              <a:solidFill>
                <a:srgbClr val="FF0000"/>
              </a:solidFill>
            </a:endParaRPr>
          </a:p>
        </p:txBody>
      </p:sp>
      <p:sp>
        <p:nvSpPr>
          <p:cNvPr id="32" name="TextBox 12"/>
          <p:cNvSpPr txBox="1"/>
          <p:nvPr/>
        </p:nvSpPr>
        <p:spPr>
          <a:xfrm>
            <a:off x="1303557" y="920253"/>
            <a:ext cx="9192993" cy="5514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320"/>
              </a:lnSpc>
            </a:pPr>
            <a:r>
              <a:rPr lang="ru-RU" sz="4800" dirty="0" smtClean="0">
                <a:solidFill>
                  <a:srgbClr val="054A91"/>
                </a:solidFill>
                <a:latin typeface="Gilroy 1"/>
              </a:rPr>
              <a:t>Компиляторные технологии</a:t>
            </a:r>
            <a:endParaRPr lang="en-US" sz="4800" dirty="0">
              <a:solidFill>
                <a:srgbClr val="054A91"/>
              </a:solidFill>
              <a:latin typeface="Gilroy 1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7357" y="1438916"/>
            <a:ext cx="10495080" cy="79714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 smtClean="0">
                <a:solidFill>
                  <a:schemeClr val="tx2"/>
                </a:solidFill>
              </a:rPr>
              <a:t>Актуальные задачи:</a:t>
            </a:r>
          </a:p>
          <a:p>
            <a:pPr marL="285750" indent="-285750">
              <a:buFontTx/>
              <a:buChar char="-"/>
            </a:pPr>
            <a:r>
              <a:rPr lang="ru-RU" sz="3200" dirty="0" smtClean="0">
                <a:solidFill>
                  <a:schemeClr val="tx2"/>
                </a:solidFill>
              </a:rPr>
              <a:t>Поддержка различных целевых платформ</a:t>
            </a:r>
          </a:p>
          <a:p>
            <a:pPr marL="285750" indent="-285750">
              <a:buFontTx/>
              <a:buChar char="-"/>
            </a:pPr>
            <a:r>
              <a:rPr lang="ru-RU" sz="3200" dirty="0" smtClean="0">
                <a:solidFill>
                  <a:schemeClr val="tx2"/>
                </a:solidFill>
              </a:rPr>
              <a:t>Поддержка различных языков программирования</a:t>
            </a:r>
          </a:p>
          <a:p>
            <a:pPr marL="285750" indent="-285750">
              <a:buFontTx/>
              <a:buChar char="-"/>
            </a:pPr>
            <a:r>
              <a:rPr lang="ru-RU" sz="3200" dirty="0" smtClean="0">
                <a:solidFill>
                  <a:srgbClr val="C00000"/>
                </a:solidFill>
              </a:rPr>
              <a:t>Улучшение оптимизирующих преобразований</a:t>
            </a:r>
          </a:p>
          <a:p>
            <a:pPr marL="742950" lvl="1" indent="-285750">
              <a:buFontTx/>
              <a:buChar char="-"/>
            </a:pPr>
            <a:r>
              <a:rPr lang="ru-RU" sz="3200" dirty="0" smtClean="0">
                <a:solidFill>
                  <a:srgbClr val="C00000"/>
                </a:solidFill>
              </a:rPr>
              <a:t>Синтез новых преобразований</a:t>
            </a:r>
          </a:p>
          <a:p>
            <a:pPr marL="742950" lvl="1" indent="-285750">
              <a:buFontTx/>
              <a:buChar char="-"/>
            </a:pPr>
            <a:r>
              <a:rPr lang="ru-RU" sz="3200" dirty="0" smtClean="0">
                <a:solidFill>
                  <a:srgbClr val="C00000"/>
                </a:solidFill>
              </a:rPr>
              <a:t>Автоматическая настройка компилятора</a:t>
            </a:r>
          </a:p>
          <a:p>
            <a:pPr lvl="1"/>
            <a:r>
              <a:rPr lang="ru-RU" sz="3200" dirty="0" smtClean="0">
                <a:solidFill>
                  <a:srgbClr val="C00000"/>
                </a:solidFill>
              </a:rPr>
              <a:t>Преобразований</a:t>
            </a:r>
          </a:p>
          <a:p>
            <a:pPr lvl="1"/>
            <a:endParaRPr lang="ru-RU" sz="3200" dirty="0">
              <a:solidFill>
                <a:srgbClr val="C00000"/>
              </a:solidFill>
            </a:endParaRPr>
          </a:p>
          <a:p>
            <a:pPr lvl="1"/>
            <a:endParaRPr lang="ru-RU" sz="3200" dirty="0" smtClean="0">
              <a:solidFill>
                <a:srgbClr val="C00000"/>
              </a:solidFill>
            </a:endParaRPr>
          </a:p>
          <a:p>
            <a:pPr lvl="1"/>
            <a:endParaRPr lang="ru-RU" sz="3200" dirty="0">
              <a:solidFill>
                <a:srgbClr val="C00000"/>
              </a:solidFill>
            </a:endParaRPr>
          </a:p>
          <a:p>
            <a:pPr lvl="1"/>
            <a:endParaRPr lang="ru-RU" sz="3200" dirty="0" smtClean="0">
              <a:solidFill>
                <a:srgbClr val="C00000"/>
              </a:solidFill>
            </a:endParaRPr>
          </a:p>
          <a:p>
            <a:pPr lvl="1"/>
            <a:endParaRPr lang="ru-RU" sz="3200" dirty="0">
              <a:solidFill>
                <a:srgbClr val="C00000"/>
              </a:solidFill>
            </a:endParaRPr>
          </a:p>
          <a:p>
            <a:pPr lvl="1"/>
            <a:endParaRPr lang="ru-RU" sz="3200" dirty="0" smtClean="0">
              <a:solidFill>
                <a:srgbClr val="C00000"/>
              </a:solidFill>
            </a:endParaRPr>
          </a:p>
          <a:p>
            <a:pPr lvl="1"/>
            <a:endParaRPr lang="ru-RU" sz="3200" dirty="0">
              <a:solidFill>
                <a:srgbClr val="C00000"/>
              </a:solidFill>
            </a:endParaRPr>
          </a:p>
          <a:p>
            <a:pPr lvl="1"/>
            <a:endParaRPr lang="ru-RU" sz="3200" dirty="0" smtClean="0">
              <a:solidFill>
                <a:srgbClr val="C00000"/>
              </a:solidFill>
            </a:endParaRPr>
          </a:p>
          <a:p>
            <a:pPr lvl="1"/>
            <a:r>
              <a:rPr lang="ru-RU" sz="3200" dirty="0" smtClean="0">
                <a:solidFill>
                  <a:srgbClr val="C00000"/>
                </a:solidFill>
              </a:rPr>
              <a:t>- Способы и инструменты верификации</a:t>
            </a:r>
            <a:endParaRPr lang="ru-RU" sz="32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0221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3"/>
          <p:cNvSpPr/>
          <p:nvPr/>
        </p:nvSpPr>
        <p:spPr>
          <a:xfrm>
            <a:off x="304799" y="282119"/>
            <a:ext cx="10668000" cy="9568709"/>
          </a:xfrm>
          <a:custGeom>
            <a:avLst/>
            <a:gdLst/>
            <a:ahLst/>
            <a:cxnLst/>
            <a:rect l="l" t="t" r="r" b="b"/>
            <a:pathLst>
              <a:path w="2512492" h="2167467">
                <a:moveTo>
                  <a:pt x="41389" y="0"/>
                </a:moveTo>
                <a:lnTo>
                  <a:pt x="2471103" y="0"/>
                </a:lnTo>
                <a:cubicBezTo>
                  <a:pt x="2482080" y="0"/>
                  <a:pt x="2492608" y="4361"/>
                  <a:pt x="2500370" y="12123"/>
                </a:cubicBezTo>
                <a:cubicBezTo>
                  <a:pt x="2508132" y="19885"/>
                  <a:pt x="2512492" y="30412"/>
                  <a:pt x="2512492" y="41389"/>
                </a:cubicBezTo>
                <a:lnTo>
                  <a:pt x="2512492" y="2126077"/>
                </a:lnTo>
                <a:cubicBezTo>
                  <a:pt x="2512492" y="2148936"/>
                  <a:pt x="2493962" y="2167467"/>
                  <a:pt x="2471103" y="2167467"/>
                </a:cubicBezTo>
                <a:lnTo>
                  <a:pt x="41389" y="2167467"/>
                </a:lnTo>
                <a:cubicBezTo>
                  <a:pt x="30412" y="2167467"/>
                  <a:pt x="19885" y="2163106"/>
                  <a:pt x="12123" y="2155344"/>
                </a:cubicBezTo>
                <a:cubicBezTo>
                  <a:pt x="4361" y="2147582"/>
                  <a:pt x="0" y="2137055"/>
                  <a:pt x="0" y="2126077"/>
                </a:cubicBezTo>
                <a:lnTo>
                  <a:pt x="0" y="41389"/>
                </a:lnTo>
                <a:cubicBezTo>
                  <a:pt x="0" y="30412"/>
                  <a:pt x="4361" y="19885"/>
                  <a:pt x="12123" y="12123"/>
                </a:cubicBezTo>
                <a:cubicBezTo>
                  <a:pt x="19885" y="4361"/>
                  <a:pt x="30412" y="0"/>
                  <a:pt x="41389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</p:spPr>
        <p:txBody>
          <a:bodyPr/>
          <a:lstStyle/>
          <a:p>
            <a:endParaRPr lang="ru-RU" dirty="0"/>
          </a:p>
        </p:txBody>
      </p:sp>
      <p:sp>
        <p:nvSpPr>
          <p:cNvPr id="15" name="Freeform 25"/>
          <p:cNvSpPr/>
          <p:nvPr/>
        </p:nvSpPr>
        <p:spPr>
          <a:xfrm>
            <a:off x="13560377" y="282119"/>
            <a:ext cx="1881356" cy="991397"/>
          </a:xfrm>
          <a:custGeom>
            <a:avLst/>
            <a:gdLst/>
            <a:ahLst/>
            <a:cxnLst/>
            <a:rect l="l" t="t" r="r" b="b"/>
            <a:pathLst>
              <a:path w="1881356" h="991397">
                <a:moveTo>
                  <a:pt x="0" y="0"/>
                </a:moveTo>
                <a:lnTo>
                  <a:pt x="1881356" y="0"/>
                </a:lnTo>
                <a:lnTo>
                  <a:pt x="1881356" y="991397"/>
                </a:lnTo>
                <a:lnTo>
                  <a:pt x="0" y="991397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 l="-14820" t="-29465" r="-14820" b="-40086"/>
            </a:stretch>
          </a:blipFill>
        </p:spPr>
      </p:sp>
      <p:sp>
        <p:nvSpPr>
          <p:cNvPr id="16" name="Freeform 7"/>
          <p:cNvSpPr/>
          <p:nvPr/>
        </p:nvSpPr>
        <p:spPr>
          <a:xfrm>
            <a:off x="15550837" y="391410"/>
            <a:ext cx="2331917" cy="858936"/>
          </a:xfrm>
          <a:custGeom>
            <a:avLst/>
            <a:gdLst/>
            <a:ahLst/>
            <a:cxnLst/>
            <a:rect l="l" t="t" r="r" b="b"/>
            <a:pathLst>
              <a:path w="2331917" h="858936">
                <a:moveTo>
                  <a:pt x="0" y="0"/>
                </a:moveTo>
                <a:lnTo>
                  <a:pt x="2331918" y="0"/>
                </a:lnTo>
                <a:lnTo>
                  <a:pt x="2331918" y="858936"/>
                </a:lnTo>
                <a:lnTo>
                  <a:pt x="0" y="858936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>
              <a:alphaModFix amt="58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400000"/>
                      </a14:imgEffect>
                    </a14:imgLayer>
                  </a14:imgProps>
                </a:ext>
              </a:extLst>
            </a:blip>
            <a:stretch>
              <a:fillRect l="-13282" t="-68572" r="-14149" b="-65186"/>
            </a:stretch>
          </a:blipFill>
        </p:spPr>
        <p:txBody>
          <a:bodyPr/>
          <a:lstStyle/>
          <a:p>
            <a:endParaRPr lang="ru-RU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7042" y="1273516"/>
            <a:ext cx="6218992" cy="3641384"/>
          </a:xfrm>
          <a:prstGeom prst="rect">
            <a:avLst/>
          </a:prstGeom>
        </p:spPr>
      </p:pic>
      <p:sp>
        <p:nvSpPr>
          <p:cNvPr id="32" name="TextBox 12"/>
          <p:cNvSpPr txBox="1"/>
          <p:nvPr/>
        </p:nvSpPr>
        <p:spPr>
          <a:xfrm>
            <a:off x="1371600" y="814924"/>
            <a:ext cx="9192993" cy="5642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320"/>
              </a:lnSpc>
            </a:pPr>
            <a:r>
              <a:rPr lang="ru-RU" sz="4800" dirty="0" smtClean="0">
                <a:solidFill>
                  <a:srgbClr val="054A91"/>
                </a:solidFill>
                <a:latin typeface="Gilroy 1"/>
              </a:rPr>
              <a:t>Обеспечение качества ПО</a:t>
            </a:r>
            <a:endParaRPr lang="en-US" sz="4800" dirty="0">
              <a:solidFill>
                <a:srgbClr val="054A91"/>
              </a:solidFill>
              <a:latin typeface="Gilroy 1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21732" y="6371663"/>
            <a:ext cx="10824886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ru-RU" sz="3200" dirty="0" smtClean="0">
                <a:solidFill>
                  <a:schemeClr val="tx2"/>
                </a:solidFill>
              </a:rPr>
              <a:t>Либо проверка по тестам</a:t>
            </a:r>
          </a:p>
          <a:p>
            <a:pPr marL="285750" indent="-285750">
              <a:buFontTx/>
              <a:buChar char="-"/>
            </a:pPr>
            <a:r>
              <a:rPr lang="ru-RU" sz="3200" dirty="0" smtClean="0">
                <a:solidFill>
                  <a:schemeClr val="tx2"/>
                </a:solidFill>
              </a:rPr>
              <a:t>Либо разработка (в .ч. </a:t>
            </a:r>
            <a:r>
              <a:rPr lang="ru-RU" sz="3200" dirty="0">
                <a:solidFill>
                  <a:schemeClr val="tx2"/>
                </a:solidFill>
              </a:rPr>
              <a:t>а</a:t>
            </a:r>
            <a:r>
              <a:rPr lang="ru-RU" sz="3200" dirty="0" smtClean="0">
                <a:solidFill>
                  <a:schemeClr val="tx2"/>
                </a:solidFill>
              </a:rPr>
              <a:t>втоматическая генерация) </a:t>
            </a:r>
          </a:p>
          <a:p>
            <a:r>
              <a:rPr lang="ru-RU" sz="3200" dirty="0">
                <a:solidFill>
                  <a:schemeClr val="tx2"/>
                </a:solidFill>
              </a:rPr>
              <a:t> </a:t>
            </a:r>
            <a:r>
              <a:rPr lang="ru-RU" sz="3200" dirty="0" smtClean="0">
                <a:solidFill>
                  <a:schemeClr val="tx2"/>
                </a:solidFill>
              </a:rPr>
              <a:t>    математических моделей и проверка на них</a:t>
            </a:r>
          </a:p>
          <a:p>
            <a:r>
              <a:rPr lang="ru-RU" sz="3200" dirty="0">
                <a:solidFill>
                  <a:schemeClr val="tx2"/>
                </a:solidFill>
              </a:rPr>
              <a:t>	</a:t>
            </a:r>
            <a:r>
              <a:rPr lang="ru-RU" sz="3200" dirty="0" smtClean="0">
                <a:solidFill>
                  <a:schemeClr val="tx2"/>
                </a:solidFill>
              </a:rPr>
              <a:t>-  Математические модели ПО чудовищно сложны!</a:t>
            </a:r>
          </a:p>
          <a:p>
            <a:r>
              <a:rPr lang="ru-RU" sz="3200" dirty="0" smtClean="0">
                <a:solidFill>
                  <a:schemeClr val="tx2"/>
                </a:solidFill>
              </a:rPr>
              <a:t>	   (в силу проклятия размерности)</a:t>
            </a:r>
            <a:endParaRPr lang="ru-RU" sz="3200" dirty="0">
              <a:solidFill>
                <a:schemeClr val="tx2"/>
              </a:solidFill>
            </a:endParaRPr>
          </a:p>
          <a:p>
            <a:pPr marL="342900" indent="-342900">
              <a:buFontTx/>
              <a:buChar char="-"/>
            </a:pPr>
            <a:r>
              <a:rPr lang="ru-RU" sz="3200" dirty="0" smtClean="0">
                <a:solidFill>
                  <a:schemeClr val="tx2"/>
                </a:solidFill>
              </a:rPr>
              <a:t>Направление исследований, которое будет всегда открыто</a:t>
            </a:r>
          </a:p>
          <a:p>
            <a:r>
              <a:rPr lang="ru-RU" sz="3200" dirty="0">
                <a:solidFill>
                  <a:schemeClr val="tx2"/>
                </a:solidFill>
              </a:rPr>
              <a:t> </a:t>
            </a:r>
            <a:r>
              <a:rPr lang="ru-RU" sz="3200" dirty="0" smtClean="0">
                <a:solidFill>
                  <a:schemeClr val="tx2"/>
                </a:solidFill>
              </a:rPr>
              <a:t>    (по фундаментальным причинам).</a:t>
            </a:r>
          </a:p>
        </p:txBody>
      </p:sp>
      <p:sp>
        <p:nvSpPr>
          <p:cNvPr id="12" name="Google Shape;311;p50"/>
          <p:cNvSpPr txBox="1"/>
          <p:nvPr/>
        </p:nvSpPr>
        <p:spPr>
          <a:xfrm>
            <a:off x="762000" y="1256997"/>
            <a:ext cx="8127900" cy="5170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b="1" dirty="0">
                <a:solidFill>
                  <a:schemeClr val="tx2"/>
                </a:solidFill>
              </a:rPr>
              <a:t>Динамические</a:t>
            </a:r>
            <a:endParaRPr b="1" dirty="0">
              <a:solidFill>
                <a:schemeClr val="tx2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dirty="0">
                <a:solidFill>
                  <a:schemeClr val="tx2"/>
                </a:solidFill>
              </a:rPr>
              <a:t>Тестирование</a:t>
            </a:r>
            <a:endParaRPr dirty="0">
              <a:solidFill>
                <a:schemeClr val="tx2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dirty="0">
                <a:solidFill>
                  <a:schemeClr val="tx2"/>
                </a:solidFill>
              </a:rPr>
              <a:t>Профилирование</a:t>
            </a:r>
            <a:endParaRPr dirty="0">
              <a:solidFill>
                <a:schemeClr val="tx2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dirty="0">
                <a:solidFill>
                  <a:schemeClr val="tx2"/>
                </a:solidFill>
              </a:rPr>
              <a:t>Динамический анализ</a:t>
            </a:r>
            <a:endParaRPr dirty="0">
              <a:solidFill>
                <a:schemeClr val="tx2"/>
              </a:solidFill>
            </a:endParaRPr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dirty="0">
                <a:solidFill>
                  <a:schemeClr val="tx2"/>
                </a:solidFill>
              </a:rPr>
              <a:t>Мониторинг</a:t>
            </a:r>
            <a:endParaRPr dirty="0">
              <a:solidFill>
                <a:schemeClr val="tx2"/>
              </a:solidFill>
            </a:endParaRPr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dirty="0">
                <a:solidFill>
                  <a:schemeClr val="tx2"/>
                </a:solidFill>
              </a:rPr>
              <a:t>Анализ трасс исполнения</a:t>
            </a:r>
            <a:endParaRPr dirty="0">
              <a:solidFill>
                <a:schemeClr val="tx2"/>
              </a:solidFill>
            </a:endParaRPr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dirty="0">
                <a:solidFill>
                  <a:schemeClr val="tx2"/>
                </a:solidFill>
              </a:rPr>
              <a:t>Контрактное программирование</a:t>
            </a:r>
            <a:endParaRPr dirty="0">
              <a:solidFill>
                <a:schemeClr val="tx2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b="1" dirty="0">
                <a:solidFill>
                  <a:schemeClr val="tx2"/>
                </a:solidFill>
              </a:rPr>
              <a:t>Статические</a:t>
            </a:r>
            <a:endParaRPr b="1" dirty="0">
              <a:solidFill>
                <a:schemeClr val="tx2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dirty="0">
                <a:solidFill>
                  <a:schemeClr val="tx2"/>
                </a:solidFill>
              </a:rPr>
              <a:t>Формальная верификация</a:t>
            </a:r>
            <a:endParaRPr dirty="0">
              <a:solidFill>
                <a:schemeClr val="tx2"/>
              </a:solidFill>
            </a:endParaRPr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dirty="0">
                <a:solidFill>
                  <a:schemeClr val="tx2"/>
                </a:solidFill>
              </a:rPr>
              <a:t>Дедуктивная верификация</a:t>
            </a:r>
            <a:endParaRPr dirty="0">
              <a:solidFill>
                <a:schemeClr val="tx2"/>
              </a:solidFill>
            </a:endParaRPr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dirty="0">
                <a:solidFill>
                  <a:schemeClr val="tx2"/>
                </a:solidFill>
              </a:rPr>
              <a:t>Проверка на моделях (модел чекинг)</a:t>
            </a:r>
            <a:endParaRPr dirty="0">
              <a:solidFill>
                <a:schemeClr val="tx2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dirty="0">
                <a:solidFill>
                  <a:schemeClr val="tx2"/>
                </a:solidFill>
              </a:rPr>
              <a:t>Статический анализ</a:t>
            </a:r>
            <a:endParaRPr dirty="0">
              <a:solidFill>
                <a:schemeClr val="tx2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dirty="0">
                <a:solidFill>
                  <a:schemeClr val="tx2"/>
                </a:solidFill>
              </a:rPr>
              <a:t>Трансформация программ</a:t>
            </a:r>
            <a:endParaRPr dirty="0">
              <a:solidFill>
                <a:schemeClr val="tx2"/>
              </a:solidFill>
            </a:endParaRPr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dirty="0">
                <a:solidFill>
                  <a:schemeClr val="tx2"/>
                </a:solidFill>
              </a:rPr>
              <a:t>Рефакторинг (сопровождаемость + мобильность) -- эквивалентные</a:t>
            </a:r>
            <a:endParaRPr dirty="0">
              <a:solidFill>
                <a:schemeClr val="tx2"/>
              </a:solidFill>
            </a:endParaRPr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dirty="0">
                <a:solidFill>
                  <a:schemeClr val="tx2"/>
                </a:solidFill>
              </a:rPr>
              <a:t>Модификация -- Неэквивалентные -- например, автоматическое добавление </a:t>
            </a:r>
            <a:r>
              <a:rPr lang="ru-RU" dirty="0" smtClean="0">
                <a:solidFill>
                  <a:schemeClr val="tx2"/>
                </a:solidFill>
              </a:rPr>
              <a:t>счетчиков, меток, «канареек»</a:t>
            </a:r>
            <a:endParaRPr dirty="0" smtClean="0">
              <a:solidFill>
                <a:schemeClr val="tx2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b="1" dirty="0" smtClean="0">
                <a:solidFill>
                  <a:schemeClr val="tx2"/>
                </a:solidFill>
              </a:rPr>
              <a:t>Аудит </a:t>
            </a:r>
            <a:r>
              <a:rPr lang="en" dirty="0" smtClean="0">
                <a:solidFill>
                  <a:schemeClr val="tx2"/>
                </a:solidFill>
              </a:rPr>
              <a:t>(считаем гибридным методом)</a:t>
            </a:r>
            <a:endParaRPr dirty="0" smtClean="0">
              <a:solidFill>
                <a:schemeClr val="tx2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b="1" dirty="0" smtClean="0">
                <a:solidFill>
                  <a:schemeClr val="tx2"/>
                </a:solidFill>
              </a:rPr>
              <a:t>Иные </a:t>
            </a:r>
            <a:r>
              <a:rPr lang="en" b="1" dirty="0">
                <a:solidFill>
                  <a:schemeClr val="tx2"/>
                </a:solidFill>
              </a:rPr>
              <a:t>гибридные методы</a:t>
            </a:r>
            <a:endParaRPr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2012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E4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 3"/>
          <p:cNvSpPr/>
          <p:nvPr/>
        </p:nvSpPr>
        <p:spPr>
          <a:xfrm>
            <a:off x="304800" y="375391"/>
            <a:ext cx="10668000" cy="9568709"/>
          </a:xfrm>
          <a:custGeom>
            <a:avLst/>
            <a:gdLst/>
            <a:ahLst/>
            <a:cxnLst/>
            <a:rect l="l" t="t" r="r" b="b"/>
            <a:pathLst>
              <a:path w="2512492" h="2167467">
                <a:moveTo>
                  <a:pt x="41389" y="0"/>
                </a:moveTo>
                <a:lnTo>
                  <a:pt x="2471103" y="0"/>
                </a:lnTo>
                <a:cubicBezTo>
                  <a:pt x="2482080" y="0"/>
                  <a:pt x="2492608" y="4361"/>
                  <a:pt x="2500370" y="12123"/>
                </a:cubicBezTo>
                <a:cubicBezTo>
                  <a:pt x="2508132" y="19885"/>
                  <a:pt x="2512492" y="30412"/>
                  <a:pt x="2512492" y="41389"/>
                </a:cubicBezTo>
                <a:lnTo>
                  <a:pt x="2512492" y="2126077"/>
                </a:lnTo>
                <a:cubicBezTo>
                  <a:pt x="2512492" y="2148936"/>
                  <a:pt x="2493962" y="2167467"/>
                  <a:pt x="2471103" y="2167467"/>
                </a:cubicBezTo>
                <a:lnTo>
                  <a:pt x="41389" y="2167467"/>
                </a:lnTo>
                <a:cubicBezTo>
                  <a:pt x="30412" y="2167467"/>
                  <a:pt x="19885" y="2163106"/>
                  <a:pt x="12123" y="2155344"/>
                </a:cubicBezTo>
                <a:cubicBezTo>
                  <a:pt x="4361" y="2147582"/>
                  <a:pt x="0" y="2137055"/>
                  <a:pt x="0" y="2126077"/>
                </a:cubicBezTo>
                <a:lnTo>
                  <a:pt x="0" y="41389"/>
                </a:lnTo>
                <a:cubicBezTo>
                  <a:pt x="0" y="30412"/>
                  <a:pt x="4361" y="19885"/>
                  <a:pt x="12123" y="12123"/>
                </a:cubicBezTo>
                <a:cubicBezTo>
                  <a:pt x="19885" y="4361"/>
                  <a:pt x="30412" y="0"/>
                  <a:pt x="41389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</p:spPr>
        <p:txBody>
          <a:bodyPr/>
          <a:lstStyle/>
          <a:p>
            <a:endParaRPr lang="ru-RU"/>
          </a:p>
        </p:txBody>
      </p:sp>
      <p:sp>
        <p:nvSpPr>
          <p:cNvPr id="32" name="TextBox 10"/>
          <p:cNvSpPr txBox="1"/>
          <p:nvPr/>
        </p:nvSpPr>
        <p:spPr>
          <a:xfrm>
            <a:off x="914400" y="885588"/>
            <a:ext cx="9197788" cy="5514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320"/>
              </a:lnSpc>
            </a:pPr>
            <a:r>
              <a:rPr lang="ru-RU" sz="4800" dirty="0" smtClean="0">
                <a:solidFill>
                  <a:srgbClr val="054A91"/>
                </a:solidFill>
                <a:latin typeface="Gilroy 1"/>
              </a:rPr>
              <a:t>Системное программирование</a:t>
            </a:r>
            <a:endParaRPr lang="en-US" sz="4800" dirty="0">
              <a:solidFill>
                <a:srgbClr val="054A91"/>
              </a:solidFill>
              <a:latin typeface="Gilroy 1"/>
            </a:endParaRPr>
          </a:p>
        </p:txBody>
      </p:sp>
      <p:sp>
        <p:nvSpPr>
          <p:cNvPr id="33" name="Freeform 25"/>
          <p:cNvSpPr/>
          <p:nvPr/>
        </p:nvSpPr>
        <p:spPr>
          <a:xfrm>
            <a:off x="13560377" y="282119"/>
            <a:ext cx="1881356" cy="991397"/>
          </a:xfrm>
          <a:custGeom>
            <a:avLst/>
            <a:gdLst/>
            <a:ahLst/>
            <a:cxnLst/>
            <a:rect l="l" t="t" r="r" b="b"/>
            <a:pathLst>
              <a:path w="1881356" h="991397">
                <a:moveTo>
                  <a:pt x="0" y="0"/>
                </a:moveTo>
                <a:lnTo>
                  <a:pt x="1881356" y="0"/>
                </a:lnTo>
                <a:lnTo>
                  <a:pt x="1881356" y="991397"/>
                </a:lnTo>
                <a:lnTo>
                  <a:pt x="0" y="991397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 l="-14820" t="-29465" r="-14820" b="-40086"/>
            </a:stretch>
          </a:blipFill>
        </p:spPr>
      </p:sp>
      <p:sp>
        <p:nvSpPr>
          <p:cNvPr id="34" name="Freeform 7"/>
          <p:cNvSpPr/>
          <p:nvPr/>
        </p:nvSpPr>
        <p:spPr>
          <a:xfrm>
            <a:off x="15550837" y="391410"/>
            <a:ext cx="2331917" cy="858936"/>
          </a:xfrm>
          <a:custGeom>
            <a:avLst/>
            <a:gdLst/>
            <a:ahLst/>
            <a:cxnLst/>
            <a:rect l="l" t="t" r="r" b="b"/>
            <a:pathLst>
              <a:path w="2331917" h="858936">
                <a:moveTo>
                  <a:pt x="0" y="0"/>
                </a:moveTo>
                <a:lnTo>
                  <a:pt x="2331918" y="0"/>
                </a:lnTo>
                <a:lnTo>
                  <a:pt x="2331918" y="858936"/>
                </a:lnTo>
                <a:lnTo>
                  <a:pt x="0" y="858936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>
              <a:alphaModFix amt="58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400000"/>
                      </a14:imgEffect>
                    </a14:imgLayer>
                  </a14:imgProps>
                </a:ext>
              </a:extLst>
            </a:blip>
            <a:stretch>
              <a:fillRect l="-13282" t="-68572" r="-14149" b="-65186"/>
            </a:stretch>
          </a:blipFill>
        </p:spPr>
        <p:txBody>
          <a:bodyPr/>
          <a:lstStyle/>
          <a:p>
            <a:endParaRPr lang="ru-RU"/>
          </a:p>
        </p:txBody>
      </p:sp>
      <p:sp>
        <p:nvSpPr>
          <p:cNvPr id="13" name="TextBox 11"/>
          <p:cNvSpPr txBox="1"/>
          <p:nvPr/>
        </p:nvSpPr>
        <p:spPr>
          <a:xfrm>
            <a:off x="2947307" y="1428499"/>
            <a:ext cx="7774482" cy="78021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  <a:spcAft>
                <a:spcPts val="3000"/>
              </a:spcAft>
            </a:pPr>
            <a:r>
              <a:rPr lang="ru-RU" sz="3600" dirty="0" smtClean="0">
                <a:solidFill>
                  <a:srgbClr val="3E7CB1"/>
                </a:solidFill>
                <a:latin typeface="Gilroy 3"/>
              </a:rPr>
              <a:t>Требует хорошей математической, алгоритмической, инженерной подготовки</a:t>
            </a:r>
            <a:endParaRPr lang="ru-RU" sz="3600" dirty="0" smtClean="0">
              <a:solidFill>
                <a:srgbClr val="3E7CB1"/>
              </a:solidFill>
              <a:latin typeface="Gilroy 3"/>
            </a:endParaRPr>
          </a:p>
          <a:p>
            <a:pPr>
              <a:lnSpc>
                <a:spcPct val="120000"/>
              </a:lnSpc>
              <a:spcAft>
                <a:spcPts val="3000"/>
              </a:spcAft>
            </a:pPr>
            <a:r>
              <a:rPr lang="ru-RU" sz="3600" dirty="0" smtClean="0">
                <a:solidFill>
                  <a:srgbClr val="3E7CB1"/>
                </a:solidFill>
                <a:latin typeface="Gilroy 3"/>
              </a:rPr>
              <a:t>Является фундаментом информационных технологий</a:t>
            </a:r>
            <a:endParaRPr lang="ru-RU" sz="3600" dirty="0">
              <a:solidFill>
                <a:srgbClr val="3E7CB1"/>
              </a:solidFill>
              <a:latin typeface="Gilroy 3"/>
            </a:endParaRPr>
          </a:p>
          <a:p>
            <a:pPr>
              <a:lnSpc>
                <a:spcPct val="120000"/>
              </a:lnSpc>
              <a:spcAft>
                <a:spcPts val="3000"/>
              </a:spcAft>
            </a:pPr>
            <a:r>
              <a:rPr lang="ru-RU" sz="3600" dirty="0" smtClean="0">
                <a:solidFill>
                  <a:srgbClr val="3E7CB1"/>
                </a:solidFill>
                <a:latin typeface="Gilroy 3"/>
              </a:rPr>
              <a:t>Системные программисты всегда будут востребованы на рынке труда</a:t>
            </a:r>
          </a:p>
          <a:p>
            <a:pPr>
              <a:lnSpc>
                <a:spcPct val="120000"/>
              </a:lnSpc>
              <a:spcAft>
                <a:spcPts val="3000"/>
              </a:spcAft>
            </a:pPr>
            <a:r>
              <a:rPr lang="ru-RU" sz="3600" dirty="0" smtClean="0">
                <a:solidFill>
                  <a:srgbClr val="3E7CB1"/>
                </a:solidFill>
                <a:latin typeface="Gilroy 3"/>
              </a:rPr>
              <a:t>Крайне наукоёмкое направление человеческой деятельности</a:t>
            </a:r>
            <a:endParaRPr lang="ru-RU" sz="3600" dirty="0">
              <a:solidFill>
                <a:srgbClr val="3E7CB1"/>
              </a:solidFill>
              <a:latin typeface="Gilroy 3"/>
            </a:endParaRPr>
          </a:p>
        </p:txBody>
      </p:sp>
      <p:pic>
        <p:nvPicPr>
          <p:cNvPr id="14" name="Рисунок 13"/>
          <p:cNvPicPr>
            <a:picLocks noChangeAspect="1"/>
          </p:cNvPicPr>
          <p:nvPr/>
        </p:nvPicPr>
        <p:blipFill>
          <a:blip r:embed="rId6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6728" y="1324419"/>
            <a:ext cx="1130023" cy="1130023"/>
          </a:xfrm>
          <a:prstGeom prst="rect">
            <a:avLst/>
          </a:prstGeom>
        </p:spPr>
      </p:pic>
      <p:pic>
        <p:nvPicPr>
          <p:cNvPr id="15" name="Рисунок 14"/>
          <p:cNvPicPr>
            <a:picLocks noChangeAspect="1"/>
          </p:cNvPicPr>
          <p:nvPr/>
        </p:nvPicPr>
        <p:blipFill>
          <a:blip r:embed="rId7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8042" y="3932206"/>
            <a:ext cx="1161350" cy="1161350"/>
          </a:xfrm>
          <a:prstGeom prst="rect">
            <a:avLst/>
          </a:prstGeom>
        </p:spPr>
      </p:pic>
      <p:pic>
        <p:nvPicPr>
          <p:cNvPr id="17" name="Рисунок 16"/>
          <p:cNvPicPr>
            <a:picLocks noChangeAspect="1"/>
          </p:cNvPicPr>
          <p:nvPr/>
        </p:nvPicPr>
        <p:blipFill>
          <a:blip r:embed="rId8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3325" y="5667566"/>
            <a:ext cx="1096067" cy="1096067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6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3325" y="7737846"/>
            <a:ext cx="1130023" cy="1130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365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00"/>
                            </p:stCondLst>
                            <p:childTnLst>
                              <p:par>
                                <p:cTn id="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E4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>
            <a:off x="304800" y="375391"/>
            <a:ext cx="10668000" cy="9568709"/>
          </a:xfrm>
          <a:custGeom>
            <a:avLst/>
            <a:gdLst/>
            <a:ahLst/>
            <a:cxnLst/>
            <a:rect l="l" t="t" r="r" b="b"/>
            <a:pathLst>
              <a:path w="2512492" h="2167467">
                <a:moveTo>
                  <a:pt x="41389" y="0"/>
                </a:moveTo>
                <a:lnTo>
                  <a:pt x="2471103" y="0"/>
                </a:lnTo>
                <a:cubicBezTo>
                  <a:pt x="2482080" y="0"/>
                  <a:pt x="2492608" y="4361"/>
                  <a:pt x="2500370" y="12123"/>
                </a:cubicBezTo>
                <a:cubicBezTo>
                  <a:pt x="2508132" y="19885"/>
                  <a:pt x="2512492" y="30412"/>
                  <a:pt x="2512492" y="41389"/>
                </a:cubicBezTo>
                <a:lnTo>
                  <a:pt x="2512492" y="2126077"/>
                </a:lnTo>
                <a:cubicBezTo>
                  <a:pt x="2512492" y="2148936"/>
                  <a:pt x="2493962" y="2167467"/>
                  <a:pt x="2471103" y="2167467"/>
                </a:cubicBezTo>
                <a:lnTo>
                  <a:pt x="41389" y="2167467"/>
                </a:lnTo>
                <a:cubicBezTo>
                  <a:pt x="30412" y="2167467"/>
                  <a:pt x="19885" y="2163106"/>
                  <a:pt x="12123" y="2155344"/>
                </a:cubicBezTo>
                <a:cubicBezTo>
                  <a:pt x="4361" y="2147582"/>
                  <a:pt x="0" y="2137055"/>
                  <a:pt x="0" y="2126077"/>
                </a:cubicBezTo>
                <a:lnTo>
                  <a:pt x="0" y="41389"/>
                </a:lnTo>
                <a:cubicBezTo>
                  <a:pt x="0" y="30412"/>
                  <a:pt x="4361" y="19885"/>
                  <a:pt x="12123" y="12123"/>
                </a:cubicBezTo>
                <a:cubicBezTo>
                  <a:pt x="19885" y="4361"/>
                  <a:pt x="30412" y="0"/>
                  <a:pt x="41389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</p:spPr>
        <p:txBody>
          <a:bodyPr/>
          <a:lstStyle/>
          <a:p>
            <a:endParaRPr lang="ru-RU"/>
          </a:p>
        </p:txBody>
      </p:sp>
      <p:sp>
        <p:nvSpPr>
          <p:cNvPr id="4" name="TextBox 4"/>
          <p:cNvSpPr txBox="1"/>
          <p:nvPr/>
        </p:nvSpPr>
        <p:spPr>
          <a:xfrm>
            <a:off x="304800" y="165141"/>
            <a:ext cx="10668000" cy="9778959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3499"/>
              </a:lnSpc>
            </a:pPr>
            <a:endParaRPr/>
          </a:p>
        </p:txBody>
      </p:sp>
      <p:sp>
        <p:nvSpPr>
          <p:cNvPr id="10" name="TextBox 10"/>
          <p:cNvSpPr txBox="1"/>
          <p:nvPr/>
        </p:nvSpPr>
        <p:spPr>
          <a:xfrm>
            <a:off x="914400" y="958450"/>
            <a:ext cx="9601200" cy="5514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320"/>
              </a:lnSpc>
            </a:pPr>
            <a:r>
              <a:rPr lang="ru-RU" sz="4800" dirty="0" smtClean="0">
                <a:solidFill>
                  <a:srgbClr val="054A91"/>
                </a:solidFill>
                <a:latin typeface="Gilroy 1"/>
              </a:rPr>
              <a:t>Системное программирование</a:t>
            </a:r>
            <a:endParaRPr lang="en-US" sz="4800" dirty="0">
              <a:solidFill>
                <a:srgbClr val="054A91"/>
              </a:solidFill>
              <a:latin typeface="Gilroy 1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5257800" y="1687476"/>
            <a:ext cx="5257800" cy="64538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indent="800100">
              <a:lnSpc>
                <a:spcPct val="120000"/>
              </a:lnSpc>
            </a:pPr>
            <a:r>
              <a:rPr lang="ru-RU" sz="3200" dirty="0" smtClean="0">
                <a:solidFill>
                  <a:srgbClr val="3E7CB1"/>
                </a:solidFill>
                <a:latin typeface="Gilroy 3"/>
              </a:rPr>
              <a:t>Различают </a:t>
            </a:r>
            <a:r>
              <a:rPr lang="ru-RU" sz="3200" b="1" dirty="0" smtClean="0">
                <a:solidFill>
                  <a:srgbClr val="3E7CB1"/>
                </a:solidFill>
                <a:latin typeface="Gilroy 3"/>
              </a:rPr>
              <a:t>прикладное программирование</a:t>
            </a:r>
            <a:r>
              <a:rPr lang="ru-RU" sz="3200" dirty="0" smtClean="0">
                <a:solidFill>
                  <a:srgbClr val="3E7CB1"/>
                </a:solidFill>
                <a:latin typeface="Gilroy 3"/>
              </a:rPr>
              <a:t>, результатами которого пользуются рядовые люди, и </a:t>
            </a:r>
            <a:r>
              <a:rPr lang="ru-RU" sz="3200" b="1" dirty="0" smtClean="0">
                <a:solidFill>
                  <a:srgbClr val="3E7CB1"/>
                </a:solidFill>
                <a:latin typeface="Gilroy 3"/>
              </a:rPr>
              <a:t>системное программирование</a:t>
            </a:r>
            <a:r>
              <a:rPr lang="ru-RU" sz="3200" dirty="0" smtClean="0">
                <a:solidFill>
                  <a:srgbClr val="3E7CB1"/>
                </a:solidFill>
                <a:latin typeface="Gilroy 3"/>
              </a:rPr>
              <a:t>, которое обеспечивает функционирование мира прикладного программирования</a:t>
            </a:r>
            <a:endParaRPr lang="ru-RU" sz="3200" dirty="0">
              <a:solidFill>
                <a:srgbClr val="3E7CB1"/>
              </a:solidFill>
              <a:latin typeface="Gilroy 3"/>
            </a:endParaRPr>
          </a:p>
        </p:txBody>
      </p:sp>
      <p:sp>
        <p:nvSpPr>
          <p:cNvPr id="12" name="Freeform 25"/>
          <p:cNvSpPr/>
          <p:nvPr/>
        </p:nvSpPr>
        <p:spPr>
          <a:xfrm>
            <a:off x="13560377" y="282119"/>
            <a:ext cx="1881356" cy="991397"/>
          </a:xfrm>
          <a:custGeom>
            <a:avLst/>
            <a:gdLst/>
            <a:ahLst/>
            <a:cxnLst/>
            <a:rect l="l" t="t" r="r" b="b"/>
            <a:pathLst>
              <a:path w="1881356" h="991397">
                <a:moveTo>
                  <a:pt x="0" y="0"/>
                </a:moveTo>
                <a:lnTo>
                  <a:pt x="1881356" y="0"/>
                </a:lnTo>
                <a:lnTo>
                  <a:pt x="1881356" y="991397"/>
                </a:lnTo>
                <a:lnTo>
                  <a:pt x="0" y="991397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 l="-14820" t="-29465" r="-14820" b="-40086"/>
            </a:stretch>
          </a:blipFill>
        </p:spPr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3698320"/>
            <a:ext cx="4166195" cy="6245780"/>
          </a:xfrm>
          <a:prstGeom prst="roundRect">
            <a:avLst>
              <a:gd name="adj" fmla="val 4725"/>
            </a:avLst>
          </a:prstGeom>
        </p:spPr>
      </p:pic>
      <p:sp>
        <p:nvSpPr>
          <p:cNvPr id="13" name="Freeform 7"/>
          <p:cNvSpPr/>
          <p:nvPr/>
        </p:nvSpPr>
        <p:spPr>
          <a:xfrm>
            <a:off x="15550837" y="391410"/>
            <a:ext cx="2331917" cy="858936"/>
          </a:xfrm>
          <a:custGeom>
            <a:avLst/>
            <a:gdLst/>
            <a:ahLst/>
            <a:cxnLst/>
            <a:rect l="l" t="t" r="r" b="b"/>
            <a:pathLst>
              <a:path w="2331917" h="858936">
                <a:moveTo>
                  <a:pt x="0" y="0"/>
                </a:moveTo>
                <a:lnTo>
                  <a:pt x="2331918" y="0"/>
                </a:lnTo>
                <a:lnTo>
                  <a:pt x="2331918" y="858936"/>
                </a:lnTo>
                <a:lnTo>
                  <a:pt x="0" y="858936"/>
                </a:lnTo>
                <a:lnTo>
                  <a:pt x="0" y="0"/>
                </a:lnTo>
                <a:close/>
              </a:path>
            </a:pathLst>
          </a:custGeom>
          <a:blipFill>
            <a:blip r:embed="rId5" cstate="print">
              <a:alphaModFix amt="58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400000"/>
                      </a14:imgEffect>
                    </a14:imgLayer>
                  </a14:imgProps>
                </a:ext>
              </a:extLst>
            </a:blip>
            <a:stretch>
              <a:fillRect l="-13282" t="-68572" r="-14149" b="-65186"/>
            </a:stretch>
          </a:blipFill>
        </p:spPr>
        <p:txBody>
          <a:bodyPr/>
          <a:lstStyle/>
          <a:p>
            <a:endParaRPr lang="ru-RU"/>
          </a:p>
        </p:txBody>
      </p:sp>
      <p:sp>
        <p:nvSpPr>
          <p:cNvPr id="9" name="TextBox 11"/>
          <p:cNvSpPr txBox="1"/>
          <p:nvPr/>
        </p:nvSpPr>
        <p:spPr>
          <a:xfrm>
            <a:off x="762000" y="1509883"/>
            <a:ext cx="5257800" cy="23173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indent="800100">
              <a:lnSpc>
                <a:spcPct val="120000"/>
              </a:lnSpc>
            </a:pPr>
            <a:r>
              <a:rPr lang="ru-RU" sz="3200" dirty="0" smtClean="0">
                <a:solidFill>
                  <a:srgbClr val="3E7CB1"/>
                </a:solidFill>
                <a:latin typeface="Gilroy 3"/>
              </a:rPr>
              <a:t>Мир программирования чрезвычайно богат и полон по Тьюрингу.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E4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 3"/>
          <p:cNvSpPr/>
          <p:nvPr/>
        </p:nvSpPr>
        <p:spPr>
          <a:xfrm>
            <a:off x="304800" y="375391"/>
            <a:ext cx="10668000" cy="9568709"/>
          </a:xfrm>
          <a:custGeom>
            <a:avLst/>
            <a:gdLst/>
            <a:ahLst/>
            <a:cxnLst/>
            <a:rect l="l" t="t" r="r" b="b"/>
            <a:pathLst>
              <a:path w="2512492" h="2167467">
                <a:moveTo>
                  <a:pt x="41389" y="0"/>
                </a:moveTo>
                <a:lnTo>
                  <a:pt x="2471103" y="0"/>
                </a:lnTo>
                <a:cubicBezTo>
                  <a:pt x="2482080" y="0"/>
                  <a:pt x="2492608" y="4361"/>
                  <a:pt x="2500370" y="12123"/>
                </a:cubicBezTo>
                <a:cubicBezTo>
                  <a:pt x="2508132" y="19885"/>
                  <a:pt x="2512492" y="30412"/>
                  <a:pt x="2512492" y="41389"/>
                </a:cubicBezTo>
                <a:lnTo>
                  <a:pt x="2512492" y="2126077"/>
                </a:lnTo>
                <a:cubicBezTo>
                  <a:pt x="2512492" y="2148936"/>
                  <a:pt x="2493962" y="2167467"/>
                  <a:pt x="2471103" y="2167467"/>
                </a:cubicBezTo>
                <a:lnTo>
                  <a:pt x="41389" y="2167467"/>
                </a:lnTo>
                <a:cubicBezTo>
                  <a:pt x="30412" y="2167467"/>
                  <a:pt x="19885" y="2163106"/>
                  <a:pt x="12123" y="2155344"/>
                </a:cubicBezTo>
                <a:cubicBezTo>
                  <a:pt x="4361" y="2147582"/>
                  <a:pt x="0" y="2137055"/>
                  <a:pt x="0" y="2126077"/>
                </a:cubicBezTo>
                <a:lnTo>
                  <a:pt x="0" y="41389"/>
                </a:lnTo>
                <a:cubicBezTo>
                  <a:pt x="0" y="30412"/>
                  <a:pt x="4361" y="19885"/>
                  <a:pt x="12123" y="12123"/>
                </a:cubicBezTo>
                <a:cubicBezTo>
                  <a:pt x="19885" y="4361"/>
                  <a:pt x="30412" y="0"/>
                  <a:pt x="41389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</p:spPr>
        <p:txBody>
          <a:bodyPr/>
          <a:lstStyle/>
          <a:p>
            <a:endParaRPr lang="ru-RU"/>
          </a:p>
        </p:txBody>
      </p:sp>
      <p:sp>
        <p:nvSpPr>
          <p:cNvPr id="32" name="TextBox 10"/>
          <p:cNvSpPr txBox="1"/>
          <p:nvPr/>
        </p:nvSpPr>
        <p:spPr>
          <a:xfrm>
            <a:off x="2057400" y="4877616"/>
            <a:ext cx="8763000" cy="5642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320"/>
              </a:lnSpc>
            </a:pPr>
            <a:r>
              <a:rPr lang="ru-RU" sz="4800" dirty="0" smtClean="0">
                <a:solidFill>
                  <a:srgbClr val="054A91"/>
                </a:solidFill>
                <a:latin typeface="Gilroy 1"/>
              </a:rPr>
              <a:t>Спасибо за внимание!</a:t>
            </a:r>
            <a:endParaRPr lang="en-US" sz="4800" dirty="0">
              <a:solidFill>
                <a:srgbClr val="054A91"/>
              </a:solidFill>
              <a:latin typeface="Gilroy 1"/>
            </a:endParaRPr>
          </a:p>
        </p:txBody>
      </p:sp>
      <p:sp>
        <p:nvSpPr>
          <p:cNvPr id="33" name="Freeform 25"/>
          <p:cNvSpPr/>
          <p:nvPr/>
        </p:nvSpPr>
        <p:spPr>
          <a:xfrm>
            <a:off x="13560377" y="282119"/>
            <a:ext cx="1881356" cy="991397"/>
          </a:xfrm>
          <a:custGeom>
            <a:avLst/>
            <a:gdLst/>
            <a:ahLst/>
            <a:cxnLst/>
            <a:rect l="l" t="t" r="r" b="b"/>
            <a:pathLst>
              <a:path w="1881356" h="991397">
                <a:moveTo>
                  <a:pt x="0" y="0"/>
                </a:moveTo>
                <a:lnTo>
                  <a:pt x="1881356" y="0"/>
                </a:lnTo>
                <a:lnTo>
                  <a:pt x="1881356" y="991397"/>
                </a:lnTo>
                <a:lnTo>
                  <a:pt x="0" y="991397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 l="-14820" t="-29465" r="-14820" b="-40086"/>
            </a:stretch>
          </a:blipFill>
        </p:spPr>
      </p:sp>
      <p:sp>
        <p:nvSpPr>
          <p:cNvPr id="34" name="Freeform 7"/>
          <p:cNvSpPr/>
          <p:nvPr/>
        </p:nvSpPr>
        <p:spPr>
          <a:xfrm>
            <a:off x="15550837" y="391410"/>
            <a:ext cx="2331917" cy="858936"/>
          </a:xfrm>
          <a:custGeom>
            <a:avLst/>
            <a:gdLst/>
            <a:ahLst/>
            <a:cxnLst/>
            <a:rect l="l" t="t" r="r" b="b"/>
            <a:pathLst>
              <a:path w="2331917" h="858936">
                <a:moveTo>
                  <a:pt x="0" y="0"/>
                </a:moveTo>
                <a:lnTo>
                  <a:pt x="2331918" y="0"/>
                </a:lnTo>
                <a:lnTo>
                  <a:pt x="2331918" y="858936"/>
                </a:lnTo>
                <a:lnTo>
                  <a:pt x="0" y="858936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>
              <a:alphaModFix amt="58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400000"/>
                      </a14:imgEffect>
                    </a14:imgLayer>
                  </a14:imgProps>
                </a:ext>
              </a:extLst>
            </a:blip>
            <a:stretch>
              <a:fillRect l="-13282" t="-68572" r="-14149" b="-65186"/>
            </a:stretch>
          </a:blipFill>
        </p:spPr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53713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E4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>
            <a:off x="304800" y="375391"/>
            <a:ext cx="10668000" cy="9568709"/>
          </a:xfrm>
          <a:custGeom>
            <a:avLst/>
            <a:gdLst/>
            <a:ahLst/>
            <a:cxnLst/>
            <a:rect l="l" t="t" r="r" b="b"/>
            <a:pathLst>
              <a:path w="2512492" h="2167467">
                <a:moveTo>
                  <a:pt x="41389" y="0"/>
                </a:moveTo>
                <a:lnTo>
                  <a:pt x="2471103" y="0"/>
                </a:lnTo>
                <a:cubicBezTo>
                  <a:pt x="2482080" y="0"/>
                  <a:pt x="2492608" y="4361"/>
                  <a:pt x="2500370" y="12123"/>
                </a:cubicBezTo>
                <a:cubicBezTo>
                  <a:pt x="2508132" y="19885"/>
                  <a:pt x="2512492" y="30412"/>
                  <a:pt x="2512492" y="41389"/>
                </a:cubicBezTo>
                <a:lnTo>
                  <a:pt x="2512492" y="2126077"/>
                </a:lnTo>
                <a:cubicBezTo>
                  <a:pt x="2512492" y="2148936"/>
                  <a:pt x="2493962" y="2167467"/>
                  <a:pt x="2471103" y="2167467"/>
                </a:cubicBezTo>
                <a:lnTo>
                  <a:pt x="41389" y="2167467"/>
                </a:lnTo>
                <a:cubicBezTo>
                  <a:pt x="30412" y="2167467"/>
                  <a:pt x="19885" y="2163106"/>
                  <a:pt x="12123" y="2155344"/>
                </a:cubicBezTo>
                <a:cubicBezTo>
                  <a:pt x="4361" y="2147582"/>
                  <a:pt x="0" y="2137055"/>
                  <a:pt x="0" y="2126077"/>
                </a:cubicBezTo>
                <a:lnTo>
                  <a:pt x="0" y="41389"/>
                </a:lnTo>
                <a:cubicBezTo>
                  <a:pt x="0" y="30412"/>
                  <a:pt x="4361" y="19885"/>
                  <a:pt x="12123" y="12123"/>
                </a:cubicBezTo>
                <a:cubicBezTo>
                  <a:pt x="19885" y="4361"/>
                  <a:pt x="30412" y="0"/>
                  <a:pt x="41389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</p:spPr>
        <p:txBody>
          <a:bodyPr/>
          <a:lstStyle/>
          <a:p>
            <a:endParaRPr lang="ru-RU"/>
          </a:p>
        </p:txBody>
      </p:sp>
      <p:sp>
        <p:nvSpPr>
          <p:cNvPr id="4" name="TextBox 4"/>
          <p:cNvSpPr txBox="1"/>
          <p:nvPr/>
        </p:nvSpPr>
        <p:spPr>
          <a:xfrm>
            <a:off x="304800" y="165141"/>
            <a:ext cx="10668000" cy="9778959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3499"/>
              </a:lnSpc>
            </a:pPr>
            <a:endParaRPr/>
          </a:p>
        </p:txBody>
      </p:sp>
      <p:sp>
        <p:nvSpPr>
          <p:cNvPr id="10" name="TextBox 10"/>
          <p:cNvSpPr txBox="1"/>
          <p:nvPr/>
        </p:nvSpPr>
        <p:spPr>
          <a:xfrm>
            <a:off x="914400" y="958450"/>
            <a:ext cx="9601200" cy="5514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320"/>
              </a:lnSpc>
            </a:pPr>
            <a:r>
              <a:rPr lang="ru-RU" sz="4800" dirty="0" smtClean="0">
                <a:solidFill>
                  <a:srgbClr val="054A91"/>
                </a:solidFill>
                <a:latin typeface="Gilroy 1"/>
              </a:rPr>
              <a:t>Системное программирование</a:t>
            </a:r>
            <a:endParaRPr lang="en-US" sz="4800" dirty="0">
              <a:solidFill>
                <a:srgbClr val="054A91"/>
              </a:solidFill>
              <a:latin typeface="Gilroy 1"/>
            </a:endParaRPr>
          </a:p>
        </p:txBody>
      </p:sp>
      <p:sp>
        <p:nvSpPr>
          <p:cNvPr id="12" name="Freeform 25"/>
          <p:cNvSpPr/>
          <p:nvPr/>
        </p:nvSpPr>
        <p:spPr>
          <a:xfrm>
            <a:off x="13560377" y="282119"/>
            <a:ext cx="1881356" cy="991397"/>
          </a:xfrm>
          <a:custGeom>
            <a:avLst/>
            <a:gdLst/>
            <a:ahLst/>
            <a:cxnLst/>
            <a:rect l="l" t="t" r="r" b="b"/>
            <a:pathLst>
              <a:path w="1881356" h="991397">
                <a:moveTo>
                  <a:pt x="0" y="0"/>
                </a:moveTo>
                <a:lnTo>
                  <a:pt x="1881356" y="0"/>
                </a:lnTo>
                <a:lnTo>
                  <a:pt x="1881356" y="991397"/>
                </a:lnTo>
                <a:lnTo>
                  <a:pt x="0" y="991397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 l="-14820" t="-29465" r="-14820" b="-40086"/>
            </a:stretch>
          </a:blipFill>
        </p:spPr>
      </p:sp>
      <p:sp>
        <p:nvSpPr>
          <p:cNvPr id="13" name="Freeform 7"/>
          <p:cNvSpPr/>
          <p:nvPr/>
        </p:nvSpPr>
        <p:spPr>
          <a:xfrm>
            <a:off x="15550837" y="391410"/>
            <a:ext cx="2331917" cy="858936"/>
          </a:xfrm>
          <a:custGeom>
            <a:avLst/>
            <a:gdLst/>
            <a:ahLst/>
            <a:cxnLst/>
            <a:rect l="l" t="t" r="r" b="b"/>
            <a:pathLst>
              <a:path w="2331917" h="858936">
                <a:moveTo>
                  <a:pt x="0" y="0"/>
                </a:moveTo>
                <a:lnTo>
                  <a:pt x="2331918" y="0"/>
                </a:lnTo>
                <a:lnTo>
                  <a:pt x="2331918" y="858936"/>
                </a:lnTo>
                <a:lnTo>
                  <a:pt x="0" y="858936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>
              <a:alphaModFix amt="58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400000"/>
                      </a14:imgEffect>
                    </a14:imgLayer>
                  </a14:imgProps>
                </a:ext>
              </a:extLst>
            </a:blip>
            <a:stretch>
              <a:fillRect l="-13282" t="-68572" r="-14149" b="-65186"/>
            </a:stretch>
          </a:blipFill>
        </p:spPr>
        <p:txBody>
          <a:bodyPr/>
          <a:lstStyle/>
          <a:p>
            <a:endParaRPr lang="ru-RU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720133"/>
            <a:ext cx="10254908" cy="7659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5491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 3"/>
          <p:cNvSpPr/>
          <p:nvPr/>
        </p:nvSpPr>
        <p:spPr>
          <a:xfrm>
            <a:off x="333165" y="429510"/>
            <a:ext cx="10668000" cy="9568709"/>
          </a:xfrm>
          <a:custGeom>
            <a:avLst/>
            <a:gdLst/>
            <a:ahLst/>
            <a:cxnLst/>
            <a:rect l="l" t="t" r="r" b="b"/>
            <a:pathLst>
              <a:path w="2512492" h="2167467">
                <a:moveTo>
                  <a:pt x="41389" y="0"/>
                </a:moveTo>
                <a:lnTo>
                  <a:pt x="2471103" y="0"/>
                </a:lnTo>
                <a:cubicBezTo>
                  <a:pt x="2482080" y="0"/>
                  <a:pt x="2492608" y="4361"/>
                  <a:pt x="2500370" y="12123"/>
                </a:cubicBezTo>
                <a:cubicBezTo>
                  <a:pt x="2508132" y="19885"/>
                  <a:pt x="2512492" y="30412"/>
                  <a:pt x="2512492" y="41389"/>
                </a:cubicBezTo>
                <a:lnTo>
                  <a:pt x="2512492" y="2126077"/>
                </a:lnTo>
                <a:cubicBezTo>
                  <a:pt x="2512492" y="2148936"/>
                  <a:pt x="2493962" y="2167467"/>
                  <a:pt x="2471103" y="2167467"/>
                </a:cubicBezTo>
                <a:lnTo>
                  <a:pt x="41389" y="2167467"/>
                </a:lnTo>
                <a:cubicBezTo>
                  <a:pt x="30412" y="2167467"/>
                  <a:pt x="19885" y="2163106"/>
                  <a:pt x="12123" y="2155344"/>
                </a:cubicBezTo>
                <a:cubicBezTo>
                  <a:pt x="4361" y="2147582"/>
                  <a:pt x="0" y="2137055"/>
                  <a:pt x="0" y="2126077"/>
                </a:cubicBezTo>
                <a:lnTo>
                  <a:pt x="0" y="41389"/>
                </a:lnTo>
                <a:cubicBezTo>
                  <a:pt x="0" y="30412"/>
                  <a:pt x="4361" y="19885"/>
                  <a:pt x="12123" y="12123"/>
                </a:cubicBezTo>
                <a:cubicBezTo>
                  <a:pt x="19885" y="4361"/>
                  <a:pt x="30412" y="0"/>
                  <a:pt x="41389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</p:spPr>
        <p:txBody>
          <a:bodyPr/>
          <a:lstStyle/>
          <a:p>
            <a:endParaRPr lang="ru-RU"/>
          </a:p>
        </p:txBody>
      </p:sp>
      <p:sp>
        <p:nvSpPr>
          <p:cNvPr id="50" name="Овал 49">
            <a:extLst>
              <a:ext uri="{FF2B5EF4-FFF2-40B4-BE49-F238E27FC236}">
                <a16:creationId xmlns="" xmlns:a16="http://schemas.microsoft.com/office/drawing/2014/main" id="{E33859EC-E0BE-8444-6B43-03483BC4358F}"/>
              </a:ext>
            </a:extLst>
          </p:cNvPr>
          <p:cNvSpPr/>
          <p:nvPr/>
        </p:nvSpPr>
        <p:spPr>
          <a:xfrm>
            <a:off x="457200" y="3021177"/>
            <a:ext cx="3893517" cy="3893517"/>
          </a:xfrm>
          <a:prstGeom prst="ellipse">
            <a:avLst/>
          </a:prstGeom>
          <a:solidFill>
            <a:srgbClr val="81A4CD"/>
          </a:solidFill>
          <a:ln>
            <a:solidFill>
              <a:srgbClr val="81A4C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4320"/>
              </a:lnSpc>
            </a:pPr>
            <a:r>
              <a:rPr lang="ru-RU" sz="2100" dirty="0" smtClean="0">
                <a:solidFill>
                  <a:schemeClr val="bg1"/>
                </a:solidFill>
                <a:latin typeface="Gilroy 1"/>
              </a:rPr>
              <a:t>Признаки того, что Вы – системный программист</a:t>
            </a:r>
            <a:endParaRPr lang="en-US" sz="2100" dirty="0">
              <a:solidFill>
                <a:schemeClr val="bg1"/>
              </a:solidFill>
              <a:latin typeface="Gilroy 1"/>
            </a:endParaRPr>
          </a:p>
        </p:txBody>
      </p:sp>
      <p:sp>
        <p:nvSpPr>
          <p:cNvPr id="51" name="Прямоугольник: скругленные углы 50">
            <a:extLst>
              <a:ext uri="{FF2B5EF4-FFF2-40B4-BE49-F238E27FC236}">
                <a16:creationId xmlns="" xmlns:a16="http://schemas.microsoft.com/office/drawing/2014/main" id="{C37D8489-1A7E-7799-30C4-99647FB62230}"/>
              </a:ext>
            </a:extLst>
          </p:cNvPr>
          <p:cNvSpPr/>
          <p:nvPr/>
        </p:nvSpPr>
        <p:spPr>
          <a:xfrm>
            <a:off x="3429000" y="777817"/>
            <a:ext cx="7114965" cy="3053353"/>
          </a:xfrm>
          <a:prstGeom prst="roundRect">
            <a:avLst>
              <a:gd name="adj" fmla="val 44299"/>
            </a:avLst>
          </a:prstGeom>
          <a:solidFill>
            <a:srgbClr val="DBE4EE"/>
          </a:solidFill>
          <a:ln>
            <a:solidFill>
              <a:srgbClr val="DBE4E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62000" rtlCol="0" anchor="ctr"/>
          <a:lstStyle/>
          <a:p>
            <a:pPr algn="ctr"/>
            <a:r>
              <a:rPr lang="ru-RU" sz="3600" b="1" dirty="0" err="1" smtClean="0">
                <a:solidFill>
                  <a:srgbClr val="3E7CB1"/>
                </a:solidFill>
                <a:latin typeface="Gilroy 3"/>
              </a:rPr>
              <a:t>Бъерн</a:t>
            </a:r>
            <a:r>
              <a:rPr lang="ru-RU" sz="3600" b="1" dirty="0" smtClean="0">
                <a:solidFill>
                  <a:srgbClr val="3E7CB1"/>
                </a:solidFill>
                <a:latin typeface="Gilroy 3"/>
              </a:rPr>
              <a:t> Страуструп:</a:t>
            </a:r>
          </a:p>
          <a:p>
            <a:pPr marL="571500" indent="-571500">
              <a:buFontTx/>
              <a:buChar char="-"/>
            </a:pPr>
            <a:r>
              <a:rPr lang="ru-RU" sz="2800" b="1" dirty="0" smtClean="0">
                <a:solidFill>
                  <a:srgbClr val="3E7CB1"/>
                </a:solidFill>
                <a:latin typeface="Gilroy 3"/>
              </a:rPr>
              <a:t>Вы </a:t>
            </a:r>
            <a:r>
              <a:rPr lang="ru-RU" sz="2800" b="1" dirty="0" err="1" smtClean="0">
                <a:solidFill>
                  <a:srgbClr val="3E7CB1"/>
                </a:solidFill>
                <a:latin typeface="Gilroy 3"/>
              </a:rPr>
              <a:t>работате</a:t>
            </a:r>
            <a:r>
              <a:rPr lang="ru-RU" sz="2800" b="1" dirty="0" smtClean="0">
                <a:solidFill>
                  <a:srgbClr val="3E7CB1"/>
                </a:solidFill>
                <a:latin typeface="Gilroy 3"/>
              </a:rPr>
              <a:t> с аппаратурой</a:t>
            </a:r>
          </a:p>
          <a:p>
            <a:pPr marL="457200" indent="-457200">
              <a:buFontTx/>
              <a:buChar char="-"/>
            </a:pPr>
            <a:r>
              <a:rPr lang="ru-RU" sz="2800" b="1" dirty="0" smtClean="0">
                <a:solidFill>
                  <a:srgbClr val="3E7CB1"/>
                </a:solidFill>
                <a:latin typeface="Gilroy 3"/>
              </a:rPr>
              <a:t>  </a:t>
            </a:r>
            <a:r>
              <a:rPr lang="ru-RU" sz="2800" b="1" dirty="0" err="1" smtClean="0">
                <a:solidFill>
                  <a:srgbClr val="3E7CB1"/>
                </a:solidFill>
                <a:latin typeface="Gilroy 3"/>
              </a:rPr>
              <a:t>Пристутствует</a:t>
            </a:r>
            <a:r>
              <a:rPr lang="ru-RU" sz="2800" b="1" dirty="0" smtClean="0">
                <a:solidFill>
                  <a:srgbClr val="3E7CB1"/>
                </a:solidFill>
                <a:latin typeface="Gilroy 3"/>
              </a:rPr>
              <a:t> жесткая ограниченность по ресурсам</a:t>
            </a:r>
          </a:p>
        </p:txBody>
      </p:sp>
      <p:sp>
        <p:nvSpPr>
          <p:cNvPr id="30" name="Прямоугольник: скругленные углы 50">
            <a:extLst>
              <a:ext uri="{FF2B5EF4-FFF2-40B4-BE49-F238E27FC236}">
                <a16:creationId xmlns="" xmlns:a16="http://schemas.microsoft.com/office/drawing/2014/main" id="{C37D8489-1A7E-7799-30C4-99647FB62230}"/>
              </a:ext>
            </a:extLst>
          </p:cNvPr>
          <p:cNvSpPr/>
          <p:nvPr/>
        </p:nvSpPr>
        <p:spPr>
          <a:xfrm>
            <a:off x="3680723" y="5372100"/>
            <a:ext cx="7202374" cy="4437793"/>
          </a:xfrm>
          <a:prstGeom prst="roundRect">
            <a:avLst>
              <a:gd name="adj" fmla="val 44299"/>
            </a:avLst>
          </a:prstGeom>
          <a:solidFill>
            <a:srgbClr val="DBE4EE"/>
          </a:solidFill>
          <a:ln>
            <a:solidFill>
              <a:srgbClr val="DBE4E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62000" rtlCol="0" anchor="ctr"/>
          <a:lstStyle/>
          <a:p>
            <a:pPr algn="ctr"/>
            <a:r>
              <a:rPr lang="ru-RU" sz="3600" b="1" dirty="0" smtClean="0">
                <a:solidFill>
                  <a:srgbClr val="3E7CB1"/>
                </a:solidFill>
                <a:latin typeface="Gilroy 3"/>
              </a:rPr>
              <a:t>Андрей </a:t>
            </a:r>
            <a:r>
              <a:rPr lang="ru-RU" sz="3600" b="1" dirty="0" err="1" smtClean="0">
                <a:solidFill>
                  <a:srgbClr val="3E7CB1"/>
                </a:solidFill>
                <a:latin typeface="Gilroy 3"/>
              </a:rPr>
              <a:t>Антонеску</a:t>
            </a:r>
            <a:r>
              <a:rPr lang="en-US" sz="3600" b="1" dirty="0" smtClean="0">
                <a:solidFill>
                  <a:srgbClr val="3E7CB1"/>
                </a:solidFill>
                <a:latin typeface="Gilroy 3"/>
              </a:rPr>
              <a:t>:</a:t>
            </a:r>
            <a:endParaRPr lang="ru-RU" sz="3600" b="1" dirty="0" smtClean="0">
              <a:solidFill>
                <a:srgbClr val="3E7CB1"/>
              </a:solidFill>
              <a:latin typeface="Gilroy 3"/>
            </a:endParaRPr>
          </a:p>
          <a:p>
            <a:pPr marL="571500" indent="-571500">
              <a:buFontTx/>
              <a:buChar char="-"/>
            </a:pPr>
            <a:r>
              <a:rPr lang="ru-RU" sz="2800" b="1" dirty="0" smtClean="0">
                <a:solidFill>
                  <a:srgbClr val="3E7CB1"/>
                </a:solidFill>
                <a:latin typeface="Gilroy 3"/>
              </a:rPr>
              <a:t>В языке, на котором Вы разрабатываете, есть </a:t>
            </a:r>
            <a:r>
              <a:rPr lang="ru-RU" sz="2800" b="1" dirty="0" err="1" smtClean="0">
                <a:solidFill>
                  <a:srgbClr val="3E7CB1"/>
                </a:solidFill>
                <a:latin typeface="Gilroy 3"/>
              </a:rPr>
              <a:t>поняние</a:t>
            </a:r>
            <a:r>
              <a:rPr lang="ru-RU" sz="2800" b="1" dirty="0" smtClean="0">
                <a:solidFill>
                  <a:srgbClr val="3E7CB1"/>
                </a:solidFill>
                <a:latin typeface="Gilroy 3"/>
              </a:rPr>
              <a:t> указателя</a:t>
            </a:r>
          </a:p>
          <a:p>
            <a:pPr marL="571500" indent="-571500">
              <a:buFontTx/>
              <a:buChar char="-"/>
            </a:pPr>
            <a:r>
              <a:rPr lang="ru-RU" sz="2800" b="1" dirty="0" smtClean="0">
                <a:solidFill>
                  <a:srgbClr val="3E7CB1"/>
                </a:solidFill>
                <a:latin typeface="Gilroy 3"/>
              </a:rPr>
              <a:t>На нём можно </a:t>
            </a:r>
            <a:r>
              <a:rPr lang="ru-RU" sz="2800" b="1" dirty="0" err="1" smtClean="0">
                <a:solidFill>
                  <a:srgbClr val="3E7CB1"/>
                </a:solidFill>
                <a:latin typeface="Gilroy 3"/>
              </a:rPr>
              <a:t>огранизовать</a:t>
            </a:r>
            <a:r>
              <a:rPr lang="ru-RU" sz="2800" b="1" dirty="0" smtClean="0">
                <a:solidFill>
                  <a:srgbClr val="3E7CB1"/>
                </a:solidFill>
                <a:latin typeface="Gilroy 3"/>
              </a:rPr>
              <a:t> подсистему управления памятью</a:t>
            </a:r>
            <a:r>
              <a:rPr lang="en-US" sz="2800" b="1" dirty="0" smtClean="0">
                <a:solidFill>
                  <a:srgbClr val="3E7CB1"/>
                </a:solidFill>
                <a:latin typeface="Gilroy 3"/>
              </a:rPr>
              <a:t> </a:t>
            </a:r>
            <a:r>
              <a:rPr lang="ru-RU" sz="2800" b="1" dirty="0" smtClean="0">
                <a:solidFill>
                  <a:srgbClr val="3E7CB1"/>
                </a:solidFill>
                <a:latin typeface="Gilroy 3"/>
              </a:rPr>
              <a:t>этого самого языка</a:t>
            </a:r>
            <a:endParaRPr lang="ru-RU" sz="2800" b="1" dirty="0" smtClean="0">
              <a:solidFill>
                <a:srgbClr val="3E7CB1"/>
              </a:solidFill>
              <a:latin typeface="Gilroy 3"/>
            </a:endParaRPr>
          </a:p>
        </p:txBody>
      </p:sp>
      <p:sp>
        <p:nvSpPr>
          <p:cNvPr id="33" name="Freeform 25"/>
          <p:cNvSpPr/>
          <p:nvPr/>
        </p:nvSpPr>
        <p:spPr>
          <a:xfrm>
            <a:off x="13560377" y="282119"/>
            <a:ext cx="1881356" cy="991397"/>
          </a:xfrm>
          <a:custGeom>
            <a:avLst/>
            <a:gdLst/>
            <a:ahLst/>
            <a:cxnLst/>
            <a:rect l="l" t="t" r="r" b="b"/>
            <a:pathLst>
              <a:path w="1881356" h="991397">
                <a:moveTo>
                  <a:pt x="0" y="0"/>
                </a:moveTo>
                <a:lnTo>
                  <a:pt x="1881356" y="0"/>
                </a:lnTo>
                <a:lnTo>
                  <a:pt x="1881356" y="991397"/>
                </a:lnTo>
                <a:lnTo>
                  <a:pt x="0" y="991397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 l="-14820" t="-29465" r="-14820" b="-40086"/>
            </a:stretch>
          </a:blipFill>
        </p:spPr>
      </p:sp>
      <p:sp>
        <p:nvSpPr>
          <p:cNvPr id="34" name="Freeform 7"/>
          <p:cNvSpPr/>
          <p:nvPr/>
        </p:nvSpPr>
        <p:spPr>
          <a:xfrm>
            <a:off x="15550837" y="391410"/>
            <a:ext cx="2331917" cy="858936"/>
          </a:xfrm>
          <a:custGeom>
            <a:avLst/>
            <a:gdLst/>
            <a:ahLst/>
            <a:cxnLst/>
            <a:rect l="l" t="t" r="r" b="b"/>
            <a:pathLst>
              <a:path w="2331917" h="858936">
                <a:moveTo>
                  <a:pt x="0" y="0"/>
                </a:moveTo>
                <a:lnTo>
                  <a:pt x="2331918" y="0"/>
                </a:lnTo>
                <a:lnTo>
                  <a:pt x="2331918" y="858936"/>
                </a:lnTo>
                <a:lnTo>
                  <a:pt x="0" y="858936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>
              <a:alphaModFix amt="58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400000"/>
                      </a14:imgEffect>
                    </a14:imgLayer>
                  </a14:imgProps>
                </a:ext>
              </a:extLst>
            </a:blip>
            <a:stretch>
              <a:fillRect l="-13282" t="-68572" r="-14149" b="-65186"/>
            </a:stretch>
          </a:blipFill>
        </p:spPr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1185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 3"/>
          <p:cNvSpPr/>
          <p:nvPr/>
        </p:nvSpPr>
        <p:spPr>
          <a:xfrm>
            <a:off x="333165" y="429510"/>
            <a:ext cx="10668000" cy="9568709"/>
          </a:xfrm>
          <a:custGeom>
            <a:avLst/>
            <a:gdLst/>
            <a:ahLst/>
            <a:cxnLst/>
            <a:rect l="l" t="t" r="r" b="b"/>
            <a:pathLst>
              <a:path w="2512492" h="2167467">
                <a:moveTo>
                  <a:pt x="41389" y="0"/>
                </a:moveTo>
                <a:lnTo>
                  <a:pt x="2471103" y="0"/>
                </a:lnTo>
                <a:cubicBezTo>
                  <a:pt x="2482080" y="0"/>
                  <a:pt x="2492608" y="4361"/>
                  <a:pt x="2500370" y="12123"/>
                </a:cubicBezTo>
                <a:cubicBezTo>
                  <a:pt x="2508132" y="19885"/>
                  <a:pt x="2512492" y="30412"/>
                  <a:pt x="2512492" y="41389"/>
                </a:cubicBezTo>
                <a:lnTo>
                  <a:pt x="2512492" y="2126077"/>
                </a:lnTo>
                <a:cubicBezTo>
                  <a:pt x="2512492" y="2148936"/>
                  <a:pt x="2493962" y="2167467"/>
                  <a:pt x="2471103" y="2167467"/>
                </a:cubicBezTo>
                <a:lnTo>
                  <a:pt x="41389" y="2167467"/>
                </a:lnTo>
                <a:cubicBezTo>
                  <a:pt x="30412" y="2167467"/>
                  <a:pt x="19885" y="2163106"/>
                  <a:pt x="12123" y="2155344"/>
                </a:cubicBezTo>
                <a:cubicBezTo>
                  <a:pt x="4361" y="2147582"/>
                  <a:pt x="0" y="2137055"/>
                  <a:pt x="0" y="2126077"/>
                </a:cubicBezTo>
                <a:lnTo>
                  <a:pt x="0" y="41389"/>
                </a:lnTo>
                <a:cubicBezTo>
                  <a:pt x="0" y="30412"/>
                  <a:pt x="4361" y="19885"/>
                  <a:pt x="12123" y="12123"/>
                </a:cubicBezTo>
                <a:cubicBezTo>
                  <a:pt x="19885" y="4361"/>
                  <a:pt x="30412" y="0"/>
                  <a:pt x="41389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</p:spPr>
        <p:txBody>
          <a:bodyPr/>
          <a:lstStyle/>
          <a:p>
            <a:endParaRPr lang="ru-RU"/>
          </a:p>
        </p:txBody>
      </p:sp>
      <p:sp>
        <p:nvSpPr>
          <p:cNvPr id="50" name="Овал 49">
            <a:extLst>
              <a:ext uri="{FF2B5EF4-FFF2-40B4-BE49-F238E27FC236}">
                <a16:creationId xmlns="" xmlns:a16="http://schemas.microsoft.com/office/drawing/2014/main" id="{E33859EC-E0BE-8444-6B43-03483BC4358F}"/>
              </a:ext>
            </a:extLst>
          </p:cNvPr>
          <p:cNvSpPr/>
          <p:nvPr/>
        </p:nvSpPr>
        <p:spPr>
          <a:xfrm>
            <a:off x="535585" y="3002736"/>
            <a:ext cx="3893517" cy="3893517"/>
          </a:xfrm>
          <a:prstGeom prst="ellipse">
            <a:avLst/>
          </a:prstGeom>
          <a:solidFill>
            <a:srgbClr val="81A4CD"/>
          </a:solidFill>
          <a:ln>
            <a:solidFill>
              <a:srgbClr val="81A4C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4320"/>
              </a:lnSpc>
            </a:pPr>
            <a:r>
              <a:rPr lang="ru-RU" sz="2100" dirty="0" smtClean="0">
                <a:solidFill>
                  <a:schemeClr val="bg1"/>
                </a:solidFill>
                <a:latin typeface="Gilroy 1"/>
              </a:rPr>
              <a:t>Системное программирование</a:t>
            </a:r>
            <a:endParaRPr lang="en-US" sz="2100" dirty="0">
              <a:solidFill>
                <a:schemeClr val="bg1"/>
              </a:solidFill>
              <a:latin typeface="Gilroy 1"/>
            </a:endParaRPr>
          </a:p>
        </p:txBody>
      </p:sp>
      <p:sp>
        <p:nvSpPr>
          <p:cNvPr id="51" name="Прямоугольник: скругленные углы 50">
            <a:extLst>
              <a:ext uri="{FF2B5EF4-FFF2-40B4-BE49-F238E27FC236}">
                <a16:creationId xmlns="" xmlns:a16="http://schemas.microsoft.com/office/drawing/2014/main" id="{C37D8489-1A7E-7799-30C4-99647FB62230}"/>
              </a:ext>
            </a:extLst>
          </p:cNvPr>
          <p:cNvSpPr/>
          <p:nvPr/>
        </p:nvSpPr>
        <p:spPr>
          <a:xfrm>
            <a:off x="3886200" y="903080"/>
            <a:ext cx="5887788" cy="3297302"/>
          </a:xfrm>
          <a:prstGeom prst="roundRect">
            <a:avLst>
              <a:gd name="adj" fmla="val 44299"/>
            </a:avLst>
          </a:prstGeom>
          <a:solidFill>
            <a:srgbClr val="DBE4EE"/>
          </a:solidFill>
          <a:ln>
            <a:solidFill>
              <a:srgbClr val="DBE4E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62000" rtlCol="0" anchor="ctr"/>
          <a:lstStyle/>
          <a:p>
            <a:pPr algn="ctr"/>
            <a:r>
              <a:rPr lang="ru-RU" sz="3600" b="1" dirty="0" smtClean="0">
                <a:solidFill>
                  <a:srgbClr val="3E7CB1"/>
                </a:solidFill>
                <a:latin typeface="Gilroy 3"/>
              </a:rPr>
              <a:t>Операционные системы</a:t>
            </a:r>
          </a:p>
          <a:p>
            <a:pPr marL="571500" indent="-571500">
              <a:buFontTx/>
              <a:buChar char="-"/>
            </a:pPr>
            <a:r>
              <a:rPr lang="ru-RU" sz="2600" b="1" dirty="0" smtClean="0">
                <a:solidFill>
                  <a:srgbClr val="3E7CB1"/>
                </a:solidFill>
                <a:latin typeface="Gilroy 3"/>
              </a:rPr>
              <a:t>Управление ресурсами</a:t>
            </a:r>
          </a:p>
          <a:p>
            <a:pPr marL="571500" indent="-571500">
              <a:buFontTx/>
              <a:buChar char="-"/>
            </a:pPr>
            <a:r>
              <a:rPr lang="ru-RU" sz="2600" b="1" dirty="0" smtClean="0">
                <a:solidFill>
                  <a:srgbClr val="3E7CB1"/>
                </a:solidFill>
                <a:latin typeface="Gilroy 3"/>
              </a:rPr>
              <a:t>Планирование</a:t>
            </a:r>
          </a:p>
          <a:p>
            <a:pPr marL="571500" indent="-571500">
              <a:buFontTx/>
              <a:buChar char="-"/>
            </a:pPr>
            <a:r>
              <a:rPr lang="ru-RU" sz="2600" b="1" dirty="0" smtClean="0">
                <a:solidFill>
                  <a:srgbClr val="3E7CB1"/>
                </a:solidFill>
                <a:latin typeface="Gilroy 3"/>
              </a:rPr>
              <a:t>Драйверы</a:t>
            </a:r>
          </a:p>
          <a:p>
            <a:pPr marL="571500" indent="-571500">
              <a:buFontTx/>
              <a:buChar char="-"/>
            </a:pPr>
            <a:r>
              <a:rPr lang="ru-RU" sz="2600" b="1" dirty="0" smtClean="0">
                <a:solidFill>
                  <a:srgbClr val="3E7CB1"/>
                </a:solidFill>
                <a:latin typeface="Gilroy 3"/>
              </a:rPr>
              <a:t>Виртуализация</a:t>
            </a:r>
          </a:p>
        </p:txBody>
      </p:sp>
      <p:sp>
        <p:nvSpPr>
          <p:cNvPr id="28" name="Прямоугольник: скругленные углы 50">
            <a:extLst>
              <a:ext uri="{FF2B5EF4-FFF2-40B4-BE49-F238E27FC236}">
                <a16:creationId xmlns="" xmlns:a16="http://schemas.microsoft.com/office/drawing/2014/main" id="{C37D8489-1A7E-7799-30C4-99647FB62230}"/>
              </a:ext>
            </a:extLst>
          </p:cNvPr>
          <p:cNvSpPr/>
          <p:nvPr/>
        </p:nvSpPr>
        <p:spPr>
          <a:xfrm>
            <a:off x="5667165" y="4200382"/>
            <a:ext cx="4914921" cy="3436317"/>
          </a:xfrm>
          <a:prstGeom prst="roundRect">
            <a:avLst>
              <a:gd name="adj" fmla="val 44299"/>
            </a:avLst>
          </a:prstGeom>
          <a:solidFill>
            <a:srgbClr val="DBE4EE"/>
          </a:solidFill>
          <a:ln>
            <a:solidFill>
              <a:srgbClr val="DBE4E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62000" rtlCol="0" anchor="ctr"/>
          <a:lstStyle/>
          <a:p>
            <a:pPr algn="ctr"/>
            <a:r>
              <a:rPr lang="ru-RU" sz="3600" b="1" dirty="0" smtClean="0">
                <a:solidFill>
                  <a:srgbClr val="3E7CB1"/>
                </a:solidFill>
                <a:latin typeface="Gilroy 3"/>
              </a:rPr>
              <a:t>Средства разработки</a:t>
            </a:r>
          </a:p>
          <a:p>
            <a:pPr marL="571500" indent="-571500">
              <a:buFontTx/>
              <a:buChar char="-"/>
            </a:pPr>
            <a:r>
              <a:rPr lang="ru-RU" sz="2600" b="1" dirty="0" smtClean="0">
                <a:solidFill>
                  <a:srgbClr val="3E7CB1"/>
                </a:solidFill>
                <a:latin typeface="Gilroy 3"/>
              </a:rPr>
              <a:t>Компиляторы</a:t>
            </a:r>
          </a:p>
          <a:p>
            <a:pPr marL="571500" indent="-571500">
              <a:buFontTx/>
              <a:buChar char="-"/>
            </a:pPr>
            <a:r>
              <a:rPr lang="ru-RU" sz="2600" b="1" dirty="0" smtClean="0">
                <a:solidFill>
                  <a:srgbClr val="3E7CB1"/>
                </a:solidFill>
                <a:latin typeface="Gilroy 3"/>
              </a:rPr>
              <a:t>Отладчики</a:t>
            </a:r>
          </a:p>
          <a:p>
            <a:pPr marL="571500" indent="-571500">
              <a:buFontTx/>
              <a:buChar char="-"/>
            </a:pPr>
            <a:r>
              <a:rPr lang="ru-RU" sz="2600" b="1" dirty="0" smtClean="0">
                <a:solidFill>
                  <a:srgbClr val="3E7CB1"/>
                </a:solidFill>
                <a:latin typeface="Gilroy 3"/>
              </a:rPr>
              <a:t>Библиотеки</a:t>
            </a:r>
          </a:p>
          <a:p>
            <a:pPr marL="571500" indent="-571500">
              <a:buFontTx/>
              <a:buChar char="-"/>
            </a:pPr>
            <a:r>
              <a:rPr lang="en-US" sz="2600" b="1" dirty="0" smtClean="0">
                <a:solidFill>
                  <a:srgbClr val="3E7CB1"/>
                </a:solidFill>
                <a:latin typeface="Gilroy 3"/>
              </a:rPr>
              <a:t>R</a:t>
            </a:r>
            <a:r>
              <a:rPr lang="en-US" sz="2600" b="1" dirty="0">
                <a:solidFill>
                  <a:srgbClr val="3E7CB1"/>
                </a:solidFill>
                <a:latin typeface="Gilroy 3"/>
              </a:rPr>
              <a:t>T</a:t>
            </a:r>
            <a:endParaRPr lang="ru-RU" sz="2600" b="1" dirty="0" smtClean="0">
              <a:solidFill>
                <a:srgbClr val="3E7CB1"/>
              </a:solidFill>
              <a:latin typeface="Gilroy 3"/>
            </a:endParaRPr>
          </a:p>
          <a:p>
            <a:pPr marL="571500" indent="-571500" algn="ctr">
              <a:buFontTx/>
              <a:buChar char="-"/>
            </a:pPr>
            <a:endParaRPr lang="en-US" sz="3600" dirty="0">
              <a:solidFill>
                <a:srgbClr val="3E7CB1"/>
              </a:solidFill>
              <a:latin typeface="Gilroy 3"/>
            </a:endParaRPr>
          </a:p>
        </p:txBody>
      </p:sp>
      <p:sp>
        <p:nvSpPr>
          <p:cNvPr id="30" name="Прямоугольник: скругленные углы 50">
            <a:extLst>
              <a:ext uri="{FF2B5EF4-FFF2-40B4-BE49-F238E27FC236}">
                <a16:creationId xmlns="" xmlns:a16="http://schemas.microsoft.com/office/drawing/2014/main" id="{C37D8489-1A7E-7799-30C4-99647FB62230}"/>
              </a:ext>
            </a:extLst>
          </p:cNvPr>
          <p:cNvSpPr/>
          <p:nvPr/>
        </p:nvSpPr>
        <p:spPr>
          <a:xfrm>
            <a:off x="5639103" y="7451923"/>
            <a:ext cx="5373271" cy="2462474"/>
          </a:xfrm>
          <a:prstGeom prst="roundRect">
            <a:avLst>
              <a:gd name="adj" fmla="val 44299"/>
            </a:avLst>
          </a:prstGeom>
          <a:solidFill>
            <a:srgbClr val="DBE4EE"/>
          </a:solidFill>
          <a:ln>
            <a:solidFill>
              <a:srgbClr val="DBE4E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62000" rtlCol="0" anchor="ctr"/>
          <a:lstStyle/>
          <a:p>
            <a:pPr algn="ctr"/>
            <a:r>
              <a:rPr lang="ru-RU" sz="3600" b="1" dirty="0" smtClean="0">
                <a:solidFill>
                  <a:srgbClr val="3E7CB1"/>
                </a:solidFill>
                <a:latin typeface="Gilroy 3"/>
              </a:rPr>
              <a:t>Средства контроля качества ПО</a:t>
            </a:r>
          </a:p>
          <a:p>
            <a:pPr marL="571500" indent="-571500">
              <a:buFontTx/>
              <a:buChar char="-"/>
            </a:pPr>
            <a:r>
              <a:rPr lang="ru-RU" sz="2600" b="1" dirty="0" smtClean="0">
                <a:solidFill>
                  <a:srgbClr val="3E7CB1"/>
                </a:solidFill>
                <a:latin typeface="Gilroy 3"/>
              </a:rPr>
              <a:t>Анализаторы</a:t>
            </a:r>
          </a:p>
          <a:p>
            <a:pPr marL="571500" indent="-571500">
              <a:buFontTx/>
              <a:buChar char="-"/>
            </a:pPr>
            <a:r>
              <a:rPr lang="ru-RU" sz="2600" b="1" dirty="0" smtClean="0">
                <a:solidFill>
                  <a:srgbClr val="3E7CB1"/>
                </a:solidFill>
                <a:latin typeface="Gilroy 3"/>
              </a:rPr>
              <a:t>Верификаторы</a:t>
            </a:r>
          </a:p>
          <a:p>
            <a:pPr marL="571500" indent="-571500">
              <a:buFontTx/>
              <a:buChar char="-"/>
            </a:pPr>
            <a:r>
              <a:rPr lang="ru-RU" sz="2600" b="1" dirty="0" smtClean="0">
                <a:solidFill>
                  <a:srgbClr val="3E7CB1"/>
                </a:solidFill>
                <a:latin typeface="Gilroy 3"/>
              </a:rPr>
              <a:t>Профилировщики</a:t>
            </a:r>
            <a:endParaRPr lang="en-US" sz="2600" dirty="0">
              <a:solidFill>
                <a:srgbClr val="3E7CB1"/>
              </a:solidFill>
              <a:latin typeface="Gilroy 3"/>
            </a:endParaRPr>
          </a:p>
        </p:txBody>
      </p:sp>
      <p:sp>
        <p:nvSpPr>
          <p:cNvPr id="33" name="Freeform 25"/>
          <p:cNvSpPr/>
          <p:nvPr/>
        </p:nvSpPr>
        <p:spPr>
          <a:xfrm>
            <a:off x="13560377" y="282119"/>
            <a:ext cx="1881356" cy="991397"/>
          </a:xfrm>
          <a:custGeom>
            <a:avLst/>
            <a:gdLst/>
            <a:ahLst/>
            <a:cxnLst/>
            <a:rect l="l" t="t" r="r" b="b"/>
            <a:pathLst>
              <a:path w="1881356" h="991397">
                <a:moveTo>
                  <a:pt x="0" y="0"/>
                </a:moveTo>
                <a:lnTo>
                  <a:pt x="1881356" y="0"/>
                </a:lnTo>
                <a:lnTo>
                  <a:pt x="1881356" y="991397"/>
                </a:lnTo>
                <a:lnTo>
                  <a:pt x="0" y="991397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 l="-14820" t="-29465" r="-14820" b="-40086"/>
            </a:stretch>
          </a:blipFill>
        </p:spPr>
      </p:sp>
      <p:sp>
        <p:nvSpPr>
          <p:cNvPr id="34" name="Freeform 7"/>
          <p:cNvSpPr/>
          <p:nvPr/>
        </p:nvSpPr>
        <p:spPr>
          <a:xfrm>
            <a:off x="15550837" y="391410"/>
            <a:ext cx="2331917" cy="858936"/>
          </a:xfrm>
          <a:custGeom>
            <a:avLst/>
            <a:gdLst/>
            <a:ahLst/>
            <a:cxnLst/>
            <a:rect l="l" t="t" r="r" b="b"/>
            <a:pathLst>
              <a:path w="2331917" h="858936">
                <a:moveTo>
                  <a:pt x="0" y="0"/>
                </a:moveTo>
                <a:lnTo>
                  <a:pt x="2331918" y="0"/>
                </a:lnTo>
                <a:lnTo>
                  <a:pt x="2331918" y="858936"/>
                </a:lnTo>
                <a:lnTo>
                  <a:pt x="0" y="858936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>
              <a:alphaModFix amt="58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400000"/>
                      </a14:imgEffect>
                    </a14:imgLayer>
                  </a14:imgProps>
                </a:ext>
              </a:extLst>
            </a:blip>
            <a:stretch>
              <a:fillRect l="-13282" t="-68572" r="-14149" b="-65186"/>
            </a:stretch>
          </a:blipFill>
        </p:spPr>
        <p:txBody>
          <a:bodyPr/>
          <a:lstStyle/>
          <a:p>
            <a:endParaRPr lang="ru-RU"/>
          </a:p>
        </p:txBody>
      </p:sp>
      <p:sp>
        <p:nvSpPr>
          <p:cNvPr id="12" name="Прямоугольник: скругленные углы 50">
            <a:extLst>
              <a:ext uri="{FF2B5EF4-FFF2-40B4-BE49-F238E27FC236}">
                <a16:creationId xmlns="" xmlns:a16="http://schemas.microsoft.com/office/drawing/2014/main" id="{C37D8489-1A7E-7799-30C4-99647FB62230}"/>
              </a:ext>
            </a:extLst>
          </p:cNvPr>
          <p:cNvSpPr/>
          <p:nvPr/>
        </p:nvSpPr>
        <p:spPr>
          <a:xfrm>
            <a:off x="1744597" y="7160622"/>
            <a:ext cx="4283206" cy="1640478"/>
          </a:xfrm>
          <a:prstGeom prst="roundRect">
            <a:avLst>
              <a:gd name="adj" fmla="val 44299"/>
            </a:avLst>
          </a:prstGeom>
          <a:solidFill>
            <a:srgbClr val="DBE4EE"/>
          </a:solidFill>
          <a:ln>
            <a:solidFill>
              <a:srgbClr val="DBE4E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62000" rtlCol="0" anchor="ctr"/>
          <a:lstStyle/>
          <a:p>
            <a:pPr algn="ctr"/>
            <a:r>
              <a:rPr lang="ru-RU" sz="3600" b="1" dirty="0" smtClean="0">
                <a:solidFill>
                  <a:srgbClr val="3E7CB1"/>
                </a:solidFill>
                <a:latin typeface="Gilroy 3"/>
              </a:rPr>
              <a:t>Иное</a:t>
            </a:r>
          </a:p>
          <a:p>
            <a:pPr marL="571500" indent="-571500">
              <a:buFontTx/>
              <a:buChar char="-"/>
            </a:pPr>
            <a:r>
              <a:rPr lang="ru-RU" sz="2600" b="1" dirty="0" smtClean="0">
                <a:solidFill>
                  <a:srgbClr val="3E7CB1"/>
                </a:solidFill>
                <a:latin typeface="Gilroy 3"/>
              </a:rPr>
              <a:t>БД</a:t>
            </a:r>
          </a:p>
          <a:p>
            <a:pPr marL="571500" indent="-571500">
              <a:buFontTx/>
              <a:buChar char="-"/>
            </a:pPr>
            <a:r>
              <a:rPr lang="ru-RU" sz="2600" b="1" dirty="0" smtClean="0">
                <a:solidFill>
                  <a:srgbClr val="3E7CB1"/>
                </a:solidFill>
                <a:latin typeface="Gilroy 3"/>
              </a:rPr>
              <a:t>Сетевые утилиты</a:t>
            </a:r>
          </a:p>
        </p:txBody>
      </p:sp>
      <p:sp>
        <p:nvSpPr>
          <p:cNvPr id="13" name="Прямоугольник: скругленные углы 50">
            <a:extLst>
              <a:ext uri="{FF2B5EF4-FFF2-40B4-BE49-F238E27FC236}">
                <a16:creationId xmlns="" xmlns:a16="http://schemas.microsoft.com/office/drawing/2014/main" id="{C37D8489-1A7E-7799-30C4-99647FB62230}"/>
              </a:ext>
            </a:extLst>
          </p:cNvPr>
          <p:cNvSpPr/>
          <p:nvPr/>
        </p:nvSpPr>
        <p:spPr>
          <a:xfrm>
            <a:off x="301497" y="8801099"/>
            <a:ext cx="4754872" cy="1113297"/>
          </a:xfrm>
          <a:prstGeom prst="roundRect">
            <a:avLst>
              <a:gd name="adj" fmla="val 44299"/>
            </a:avLst>
          </a:prstGeom>
          <a:solidFill>
            <a:srgbClr val="DBE4EE"/>
          </a:solidFill>
          <a:ln>
            <a:solidFill>
              <a:srgbClr val="DBE4E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62000" rtlCol="0" anchor="ctr"/>
          <a:lstStyle/>
          <a:p>
            <a:pPr algn="ctr"/>
            <a:r>
              <a:rPr lang="ru-RU" sz="3600" b="1" dirty="0" smtClean="0">
                <a:solidFill>
                  <a:srgbClr val="3E7CB1"/>
                </a:solidFill>
                <a:latin typeface="Gilroy 3"/>
              </a:rPr>
              <a:t>* </a:t>
            </a:r>
            <a:r>
              <a:rPr lang="ru-RU" sz="3600" b="1" dirty="0">
                <a:solidFill>
                  <a:srgbClr val="3E7CB1"/>
                </a:solidFill>
                <a:latin typeface="Gilroy 3"/>
              </a:rPr>
              <a:t>+</a:t>
            </a:r>
            <a:r>
              <a:rPr lang="ru-RU" sz="3600" b="1" dirty="0" smtClean="0">
                <a:solidFill>
                  <a:srgbClr val="3E7CB1"/>
                </a:solidFill>
                <a:latin typeface="Gilroy 3"/>
              </a:rPr>
              <a:t>Архитектура ПО</a:t>
            </a:r>
            <a:endParaRPr lang="ru-RU" sz="2600" b="1" dirty="0" smtClean="0">
              <a:solidFill>
                <a:srgbClr val="3E7CB1"/>
              </a:solidFill>
              <a:latin typeface="Gilroy 3"/>
            </a:endParaRPr>
          </a:p>
        </p:txBody>
      </p:sp>
    </p:spTree>
    <p:extLst>
      <p:ext uri="{BB962C8B-B14F-4D97-AF65-F5344CB8AC3E}">
        <p14:creationId xmlns:p14="http://schemas.microsoft.com/office/powerpoint/2010/main" val="3133390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 3"/>
          <p:cNvSpPr/>
          <p:nvPr/>
        </p:nvSpPr>
        <p:spPr>
          <a:xfrm>
            <a:off x="333165" y="429510"/>
            <a:ext cx="10668000" cy="9568709"/>
          </a:xfrm>
          <a:custGeom>
            <a:avLst/>
            <a:gdLst/>
            <a:ahLst/>
            <a:cxnLst/>
            <a:rect l="l" t="t" r="r" b="b"/>
            <a:pathLst>
              <a:path w="2512492" h="2167467">
                <a:moveTo>
                  <a:pt x="41389" y="0"/>
                </a:moveTo>
                <a:lnTo>
                  <a:pt x="2471103" y="0"/>
                </a:lnTo>
                <a:cubicBezTo>
                  <a:pt x="2482080" y="0"/>
                  <a:pt x="2492608" y="4361"/>
                  <a:pt x="2500370" y="12123"/>
                </a:cubicBezTo>
                <a:cubicBezTo>
                  <a:pt x="2508132" y="19885"/>
                  <a:pt x="2512492" y="30412"/>
                  <a:pt x="2512492" y="41389"/>
                </a:cubicBezTo>
                <a:lnTo>
                  <a:pt x="2512492" y="2126077"/>
                </a:lnTo>
                <a:cubicBezTo>
                  <a:pt x="2512492" y="2148936"/>
                  <a:pt x="2493962" y="2167467"/>
                  <a:pt x="2471103" y="2167467"/>
                </a:cubicBezTo>
                <a:lnTo>
                  <a:pt x="41389" y="2167467"/>
                </a:lnTo>
                <a:cubicBezTo>
                  <a:pt x="30412" y="2167467"/>
                  <a:pt x="19885" y="2163106"/>
                  <a:pt x="12123" y="2155344"/>
                </a:cubicBezTo>
                <a:cubicBezTo>
                  <a:pt x="4361" y="2147582"/>
                  <a:pt x="0" y="2137055"/>
                  <a:pt x="0" y="2126077"/>
                </a:cubicBezTo>
                <a:lnTo>
                  <a:pt x="0" y="41389"/>
                </a:lnTo>
                <a:cubicBezTo>
                  <a:pt x="0" y="30412"/>
                  <a:pt x="4361" y="19885"/>
                  <a:pt x="12123" y="12123"/>
                </a:cubicBezTo>
                <a:cubicBezTo>
                  <a:pt x="19885" y="4361"/>
                  <a:pt x="30412" y="0"/>
                  <a:pt x="41389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</p:spPr>
        <p:txBody>
          <a:bodyPr/>
          <a:lstStyle/>
          <a:p>
            <a:endParaRPr lang="ru-RU"/>
          </a:p>
        </p:txBody>
      </p:sp>
      <p:sp>
        <p:nvSpPr>
          <p:cNvPr id="33" name="Freeform 25"/>
          <p:cNvSpPr/>
          <p:nvPr/>
        </p:nvSpPr>
        <p:spPr>
          <a:xfrm>
            <a:off x="13560377" y="282119"/>
            <a:ext cx="1881356" cy="991397"/>
          </a:xfrm>
          <a:custGeom>
            <a:avLst/>
            <a:gdLst/>
            <a:ahLst/>
            <a:cxnLst/>
            <a:rect l="l" t="t" r="r" b="b"/>
            <a:pathLst>
              <a:path w="1881356" h="991397">
                <a:moveTo>
                  <a:pt x="0" y="0"/>
                </a:moveTo>
                <a:lnTo>
                  <a:pt x="1881356" y="0"/>
                </a:lnTo>
                <a:lnTo>
                  <a:pt x="1881356" y="991397"/>
                </a:lnTo>
                <a:lnTo>
                  <a:pt x="0" y="991397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 l="-14820" t="-29465" r="-14820" b="-40086"/>
            </a:stretch>
          </a:blipFill>
        </p:spPr>
      </p:sp>
      <p:sp>
        <p:nvSpPr>
          <p:cNvPr id="34" name="Freeform 7"/>
          <p:cNvSpPr/>
          <p:nvPr/>
        </p:nvSpPr>
        <p:spPr>
          <a:xfrm>
            <a:off x="15550837" y="391410"/>
            <a:ext cx="2331917" cy="858936"/>
          </a:xfrm>
          <a:custGeom>
            <a:avLst/>
            <a:gdLst/>
            <a:ahLst/>
            <a:cxnLst/>
            <a:rect l="l" t="t" r="r" b="b"/>
            <a:pathLst>
              <a:path w="2331917" h="858936">
                <a:moveTo>
                  <a:pt x="0" y="0"/>
                </a:moveTo>
                <a:lnTo>
                  <a:pt x="2331918" y="0"/>
                </a:lnTo>
                <a:lnTo>
                  <a:pt x="2331918" y="858936"/>
                </a:lnTo>
                <a:lnTo>
                  <a:pt x="0" y="858936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>
              <a:alphaModFix amt="58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400000"/>
                      </a14:imgEffect>
                    </a14:imgLayer>
                  </a14:imgProps>
                </a:ext>
              </a:extLst>
            </a:blip>
            <a:stretch>
              <a:fillRect l="-13282" t="-68572" r="-14149" b="-65186"/>
            </a:stretch>
          </a:blipFill>
        </p:spPr>
        <p:txBody>
          <a:bodyPr/>
          <a:lstStyle/>
          <a:p>
            <a:endParaRPr lang="ru-RU"/>
          </a:p>
        </p:txBody>
      </p:sp>
      <p:sp>
        <p:nvSpPr>
          <p:cNvPr id="10" name="TextBox 10"/>
          <p:cNvSpPr txBox="1"/>
          <p:nvPr/>
        </p:nvSpPr>
        <p:spPr>
          <a:xfrm>
            <a:off x="914400" y="958450"/>
            <a:ext cx="9601200" cy="5642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320"/>
              </a:lnSpc>
            </a:pPr>
            <a:r>
              <a:rPr lang="ru-RU" sz="4800" dirty="0" smtClean="0">
                <a:solidFill>
                  <a:srgbClr val="054A91"/>
                </a:solidFill>
                <a:latin typeface="Gilroy 1"/>
              </a:rPr>
              <a:t>Операционные системы</a:t>
            </a:r>
            <a:endParaRPr lang="en-US" sz="4800" dirty="0">
              <a:solidFill>
                <a:srgbClr val="054A91"/>
              </a:solidFill>
              <a:latin typeface="Gilroy 1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53795" y="5418095"/>
            <a:ext cx="10077374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dirty="0" smtClean="0"/>
              <a:t>-  </a:t>
            </a:r>
            <a:r>
              <a:rPr lang="ru-RU" sz="3600" dirty="0" smtClean="0">
                <a:solidFill>
                  <a:schemeClr val="tx2"/>
                </a:solidFill>
              </a:rPr>
              <a:t>Разработка драйверов</a:t>
            </a:r>
          </a:p>
          <a:p>
            <a:r>
              <a:rPr lang="ru-RU" sz="3600" dirty="0" smtClean="0">
                <a:solidFill>
                  <a:schemeClr val="tx2"/>
                </a:solidFill>
              </a:rPr>
              <a:t>-  Разработка пользовательских библиотек</a:t>
            </a:r>
          </a:p>
          <a:p>
            <a:r>
              <a:rPr lang="ru-RU" sz="3600" dirty="0" smtClean="0">
                <a:solidFill>
                  <a:schemeClr val="tx2"/>
                </a:solidFill>
              </a:rPr>
              <a:t>-  Новые алгоритмы планирования, </a:t>
            </a:r>
          </a:p>
          <a:p>
            <a:r>
              <a:rPr lang="ru-RU" sz="3600" dirty="0" smtClean="0">
                <a:solidFill>
                  <a:schemeClr val="tx2"/>
                </a:solidFill>
              </a:rPr>
              <a:t> распределения ресурсов</a:t>
            </a:r>
          </a:p>
          <a:p>
            <a:r>
              <a:rPr lang="ru-RU" sz="3600" dirty="0" smtClean="0">
                <a:solidFill>
                  <a:schemeClr val="tx2"/>
                </a:solidFill>
              </a:rPr>
              <a:t>-  Анализ и обеспечение безопасности</a:t>
            </a:r>
          </a:p>
          <a:p>
            <a:pPr marL="285750" indent="-285750">
              <a:buFontTx/>
              <a:buChar char="-"/>
            </a:pPr>
            <a:r>
              <a:rPr lang="ru-RU" sz="3600" dirty="0" err="1" smtClean="0">
                <a:solidFill>
                  <a:schemeClr val="tx2"/>
                </a:solidFill>
              </a:rPr>
              <a:t>Портирование</a:t>
            </a:r>
            <a:r>
              <a:rPr lang="ru-RU" sz="3600" dirty="0" smtClean="0">
                <a:solidFill>
                  <a:schemeClr val="tx2"/>
                </a:solidFill>
              </a:rPr>
              <a:t> на новые аппаратные платформы</a:t>
            </a:r>
          </a:p>
          <a:p>
            <a:pPr marL="285750" indent="-285750">
              <a:buFontTx/>
              <a:buChar char="-"/>
            </a:pPr>
            <a:r>
              <a:rPr lang="ru-RU" sz="3600" dirty="0" smtClean="0">
                <a:solidFill>
                  <a:schemeClr val="tx2"/>
                </a:solidFill>
              </a:rPr>
              <a:t>Виртуализация</a:t>
            </a:r>
            <a:endParaRPr lang="en-US" sz="3600" dirty="0" smtClean="0">
              <a:solidFill>
                <a:schemeClr val="tx2"/>
              </a:solidFill>
            </a:endParaRPr>
          </a:p>
          <a:p>
            <a:pPr marL="285750" indent="-285750">
              <a:buFontTx/>
              <a:buChar char="-"/>
            </a:pPr>
            <a:r>
              <a:rPr lang="ru-RU" sz="3600" dirty="0" smtClean="0">
                <a:solidFill>
                  <a:schemeClr val="tx2"/>
                </a:solidFill>
              </a:rPr>
              <a:t>Разработка новых принципов и архитектур ОС</a:t>
            </a:r>
          </a:p>
          <a:p>
            <a:endParaRPr lang="ru-RU" sz="3600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164" y="1522707"/>
            <a:ext cx="3499050" cy="3499050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0707" y="1919045"/>
            <a:ext cx="6848320" cy="302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082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 3"/>
          <p:cNvSpPr/>
          <p:nvPr/>
        </p:nvSpPr>
        <p:spPr>
          <a:xfrm>
            <a:off x="333165" y="429510"/>
            <a:ext cx="10668000" cy="9568709"/>
          </a:xfrm>
          <a:custGeom>
            <a:avLst/>
            <a:gdLst/>
            <a:ahLst/>
            <a:cxnLst/>
            <a:rect l="l" t="t" r="r" b="b"/>
            <a:pathLst>
              <a:path w="2512492" h="2167467">
                <a:moveTo>
                  <a:pt x="41389" y="0"/>
                </a:moveTo>
                <a:lnTo>
                  <a:pt x="2471103" y="0"/>
                </a:lnTo>
                <a:cubicBezTo>
                  <a:pt x="2482080" y="0"/>
                  <a:pt x="2492608" y="4361"/>
                  <a:pt x="2500370" y="12123"/>
                </a:cubicBezTo>
                <a:cubicBezTo>
                  <a:pt x="2508132" y="19885"/>
                  <a:pt x="2512492" y="30412"/>
                  <a:pt x="2512492" y="41389"/>
                </a:cubicBezTo>
                <a:lnTo>
                  <a:pt x="2512492" y="2126077"/>
                </a:lnTo>
                <a:cubicBezTo>
                  <a:pt x="2512492" y="2148936"/>
                  <a:pt x="2493962" y="2167467"/>
                  <a:pt x="2471103" y="2167467"/>
                </a:cubicBezTo>
                <a:lnTo>
                  <a:pt x="41389" y="2167467"/>
                </a:lnTo>
                <a:cubicBezTo>
                  <a:pt x="30412" y="2167467"/>
                  <a:pt x="19885" y="2163106"/>
                  <a:pt x="12123" y="2155344"/>
                </a:cubicBezTo>
                <a:cubicBezTo>
                  <a:pt x="4361" y="2147582"/>
                  <a:pt x="0" y="2137055"/>
                  <a:pt x="0" y="2126077"/>
                </a:cubicBezTo>
                <a:lnTo>
                  <a:pt x="0" y="41389"/>
                </a:lnTo>
                <a:cubicBezTo>
                  <a:pt x="0" y="30412"/>
                  <a:pt x="4361" y="19885"/>
                  <a:pt x="12123" y="12123"/>
                </a:cubicBezTo>
                <a:cubicBezTo>
                  <a:pt x="19885" y="4361"/>
                  <a:pt x="30412" y="0"/>
                  <a:pt x="41389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</p:spPr>
        <p:txBody>
          <a:bodyPr/>
          <a:lstStyle/>
          <a:p>
            <a:endParaRPr lang="ru-RU"/>
          </a:p>
        </p:txBody>
      </p:sp>
      <p:sp>
        <p:nvSpPr>
          <p:cNvPr id="33" name="Freeform 25"/>
          <p:cNvSpPr/>
          <p:nvPr/>
        </p:nvSpPr>
        <p:spPr>
          <a:xfrm>
            <a:off x="13560377" y="282119"/>
            <a:ext cx="1881356" cy="991397"/>
          </a:xfrm>
          <a:custGeom>
            <a:avLst/>
            <a:gdLst/>
            <a:ahLst/>
            <a:cxnLst/>
            <a:rect l="l" t="t" r="r" b="b"/>
            <a:pathLst>
              <a:path w="1881356" h="991397">
                <a:moveTo>
                  <a:pt x="0" y="0"/>
                </a:moveTo>
                <a:lnTo>
                  <a:pt x="1881356" y="0"/>
                </a:lnTo>
                <a:lnTo>
                  <a:pt x="1881356" y="991397"/>
                </a:lnTo>
                <a:lnTo>
                  <a:pt x="0" y="991397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 l="-14820" t="-29465" r="-14820" b="-40086"/>
            </a:stretch>
          </a:blipFill>
        </p:spPr>
      </p:sp>
      <p:sp>
        <p:nvSpPr>
          <p:cNvPr id="34" name="Freeform 7"/>
          <p:cNvSpPr/>
          <p:nvPr/>
        </p:nvSpPr>
        <p:spPr>
          <a:xfrm>
            <a:off x="15550837" y="391410"/>
            <a:ext cx="2331917" cy="858936"/>
          </a:xfrm>
          <a:custGeom>
            <a:avLst/>
            <a:gdLst/>
            <a:ahLst/>
            <a:cxnLst/>
            <a:rect l="l" t="t" r="r" b="b"/>
            <a:pathLst>
              <a:path w="2331917" h="858936">
                <a:moveTo>
                  <a:pt x="0" y="0"/>
                </a:moveTo>
                <a:lnTo>
                  <a:pt x="2331918" y="0"/>
                </a:lnTo>
                <a:lnTo>
                  <a:pt x="2331918" y="858936"/>
                </a:lnTo>
                <a:lnTo>
                  <a:pt x="0" y="858936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>
              <a:alphaModFix amt="58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400000"/>
                      </a14:imgEffect>
                    </a14:imgLayer>
                  </a14:imgProps>
                </a:ext>
              </a:extLst>
            </a:blip>
            <a:stretch>
              <a:fillRect l="-13282" t="-68572" r="-14149" b="-65186"/>
            </a:stretch>
          </a:blipFill>
        </p:spPr>
        <p:txBody>
          <a:bodyPr/>
          <a:lstStyle/>
          <a:p>
            <a:endParaRPr lang="ru-RU"/>
          </a:p>
        </p:txBody>
      </p:sp>
      <p:sp>
        <p:nvSpPr>
          <p:cNvPr id="10" name="TextBox 10"/>
          <p:cNvSpPr txBox="1"/>
          <p:nvPr/>
        </p:nvSpPr>
        <p:spPr>
          <a:xfrm>
            <a:off x="914400" y="958450"/>
            <a:ext cx="9601200" cy="5642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320"/>
              </a:lnSpc>
            </a:pPr>
            <a:r>
              <a:rPr lang="ru-RU" sz="4800" dirty="0" smtClean="0">
                <a:solidFill>
                  <a:srgbClr val="054A91"/>
                </a:solidFill>
                <a:latin typeface="Gilroy 1"/>
              </a:rPr>
              <a:t>Операционные системы</a:t>
            </a:r>
            <a:endParaRPr lang="en-US" sz="4800" dirty="0">
              <a:solidFill>
                <a:srgbClr val="054A91"/>
              </a:solidFill>
              <a:latin typeface="Gilroy 1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53795" y="5418095"/>
            <a:ext cx="10077374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dirty="0" smtClean="0">
                <a:solidFill>
                  <a:schemeClr val="tx2"/>
                </a:solidFill>
              </a:rPr>
              <a:t>-  Разработка драйверов</a:t>
            </a:r>
          </a:p>
          <a:p>
            <a:r>
              <a:rPr lang="ru-RU" sz="3600" dirty="0" smtClean="0">
                <a:solidFill>
                  <a:schemeClr val="tx2"/>
                </a:solidFill>
              </a:rPr>
              <a:t>-  Разработка пользовательских библиотек</a:t>
            </a:r>
          </a:p>
          <a:p>
            <a:r>
              <a:rPr lang="ru-RU" sz="3600" dirty="0" smtClean="0">
                <a:solidFill>
                  <a:schemeClr val="tx2"/>
                </a:solidFill>
              </a:rPr>
              <a:t>-  Новые алгоритмы планирования, </a:t>
            </a:r>
          </a:p>
          <a:p>
            <a:r>
              <a:rPr lang="ru-RU" sz="3600" dirty="0" smtClean="0">
                <a:solidFill>
                  <a:schemeClr val="tx2"/>
                </a:solidFill>
              </a:rPr>
              <a:t> распределения ресурсов</a:t>
            </a:r>
          </a:p>
          <a:p>
            <a:r>
              <a:rPr lang="ru-RU" sz="3600" dirty="0" smtClean="0">
                <a:solidFill>
                  <a:schemeClr val="tx2"/>
                </a:solidFill>
              </a:rPr>
              <a:t>-  Анализ и обеспечение безопасности</a:t>
            </a:r>
          </a:p>
          <a:p>
            <a:pPr marL="285750" indent="-285750">
              <a:buFontTx/>
              <a:buChar char="-"/>
            </a:pPr>
            <a:r>
              <a:rPr lang="ru-RU" sz="3600" dirty="0" err="1" smtClean="0">
                <a:solidFill>
                  <a:schemeClr val="tx2"/>
                </a:solidFill>
              </a:rPr>
              <a:t>Портирование</a:t>
            </a:r>
            <a:r>
              <a:rPr lang="ru-RU" sz="3600" dirty="0" smtClean="0">
                <a:solidFill>
                  <a:schemeClr val="tx2"/>
                </a:solidFill>
              </a:rPr>
              <a:t> на новые аппаратные платформы</a:t>
            </a:r>
          </a:p>
          <a:p>
            <a:pPr marL="285750" indent="-285750">
              <a:buFontTx/>
              <a:buChar char="-"/>
            </a:pPr>
            <a:r>
              <a:rPr lang="ru-RU" sz="3600" b="1" u="sng" dirty="0" smtClean="0">
                <a:solidFill>
                  <a:schemeClr val="tx2"/>
                </a:solidFill>
              </a:rPr>
              <a:t>Виртуализация</a:t>
            </a:r>
            <a:endParaRPr lang="en-US" sz="3600" b="1" u="sng" dirty="0" smtClean="0">
              <a:solidFill>
                <a:schemeClr val="tx2"/>
              </a:solidFill>
            </a:endParaRPr>
          </a:p>
          <a:p>
            <a:pPr marL="285750" indent="-285750">
              <a:buFontTx/>
              <a:buChar char="-"/>
            </a:pPr>
            <a:r>
              <a:rPr lang="ru-RU" sz="3600" dirty="0" smtClean="0">
                <a:solidFill>
                  <a:schemeClr val="tx2"/>
                </a:solidFill>
              </a:rPr>
              <a:t>Разработка новых принципов и архитектур ОС</a:t>
            </a:r>
          </a:p>
          <a:p>
            <a:endParaRPr lang="ru-RU" sz="3600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164" y="1522707"/>
            <a:ext cx="3499050" cy="3499050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0707" y="1919045"/>
            <a:ext cx="6848320" cy="302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222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 3"/>
          <p:cNvSpPr/>
          <p:nvPr/>
        </p:nvSpPr>
        <p:spPr>
          <a:xfrm>
            <a:off x="333165" y="429510"/>
            <a:ext cx="10668000" cy="9568709"/>
          </a:xfrm>
          <a:custGeom>
            <a:avLst/>
            <a:gdLst/>
            <a:ahLst/>
            <a:cxnLst/>
            <a:rect l="l" t="t" r="r" b="b"/>
            <a:pathLst>
              <a:path w="2512492" h="2167467">
                <a:moveTo>
                  <a:pt x="41389" y="0"/>
                </a:moveTo>
                <a:lnTo>
                  <a:pt x="2471103" y="0"/>
                </a:lnTo>
                <a:cubicBezTo>
                  <a:pt x="2482080" y="0"/>
                  <a:pt x="2492608" y="4361"/>
                  <a:pt x="2500370" y="12123"/>
                </a:cubicBezTo>
                <a:cubicBezTo>
                  <a:pt x="2508132" y="19885"/>
                  <a:pt x="2512492" y="30412"/>
                  <a:pt x="2512492" y="41389"/>
                </a:cubicBezTo>
                <a:lnTo>
                  <a:pt x="2512492" y="2126077"/>
                </a:lnTo>
                <a:cubicBezTo>
                  <a:pt x="2512492" y="2148936"/>
                  <a:pt x="2493962" y="2167467"/>
                  <a:pt x="2471103" y="2167467"/>
                </a:cubicBezTo>
                <a:lnTo>
                  <a:pt x="41389" y="2167467"/>
                </a:lnTo>
                <a:cubicBezTo>
                  <a:pt x="30412" y="2167467"/>
                  <a:pt x="19885" y="2163106"/>
                  <a:pt x="12123" y="2155344"/>
                </a:cubicBezTo>
                <a:cubicBezTo>
                  <a:pt x="4361" y="2147582"/>
                  <a:pt x="0" y="2137055"/>
                  <a:pt x="0" y="2126077"/>
                </a:cubicBezTo>
                <a:lnTo>
                  <a:pt x="0" y="41389"/>
                </a:lnTo>
                <a:cubicBezTo>
                  <a:pt x="0" y="30412"/>
                  <a:pt x="4361" y="19885"/>
                  <a:pt x="12123" y="12123"/>
                </a:cubicBezTo>
                <a:cubicBezTo>
                  <a:pt x="19885" y="4361"/>
                  <a:pt x="30412" y="0"/>
                  <a:pt x="41389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</p:spPr>
        <p:txBody>
          <a:bodyPr/>
          <a:lstStyle/>
          <a:p>
            <a:endParaRPr lang="ru-RU"/>
          </a:p>
        </p:txBody>
      </p:sp>
      <p:sp>
        <p:nvSpPr>
          <p:cNvPr id="33" name="Freeform 25"/>
          <p:cNvSpPr/>
          <p:nvPr/>
        </p:nvSpPr>
        <p:spPr>
          <a:xfrm>
            <a:off x="13560377" y="282119"/>
            <a:ext cx="1881356" cy="991397"/>
          </a:xfrm>
          <a:custGeom>
            <a:avLst/>
            <a:gdLst/>
            <a:ahLst/>
            <a:cxnLst/>
            <a:rect l="l" t="t" r="r" b="b"/>
            <a:pathLst>
              <a:path w="1881356" h="991397">
                <a:moveTo>
                  <a:pt x="0" y="0"/>
                </a:moveTo>
                <a:lnTo>
                  <a:pt x="1881356" y="0"/>
                </a:lnTo>
                <a:lnTo>
                  <a:pt x="1881356" y="991397"/>
                </a:lnTo>
                <a:lnTo>
                  <a:pt x="0" y="991397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 l="-14820" t="-29465" r="-14820" b="-40086"/>
            </a:stretch>
          </a:blipFill>
        </p:spPr>
      </p:sp>
      <p:sp>
        <p:nvSpPr>
          <p:cNvPr id="34" name="Freeform 7"/>
          <p:cNvSpPr/>
          <p:nvPr/>
        </p:nvSpPr>
        <p:spPr>
          <a:xfrm>
            <a:off x="15550837" y="391410"/>
            <a:ext cx="2331917" cy="858936"/>
          </a:xfrm>
          <a:custGeom>
            <a:avLst/>
            <a:gdLst/>
            <a:ahLst/>
            <a:cxnLst/>
            <a:rect l="l" t="t" r="r" b="b"/>
            <a:pathLst>
              <a:path w="2331917" h="858936">
                <a:moveTo>
                  <a:pt x="0" y="0"/>
                </a:moveTo>
                <a:lnTo>
                  <a:pt x="2331918" y="0"/>
                </a:lnTo>
                <a:lnTo>
                  <a:pt x="2331918" y="858936"/>
                </a:lnTo>
                <a:lnTo>
                  <a:pt x="0" y="858936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>
              <a:alphaModFix amt="58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400000"/>
                      </a14:imgEffect>
                    </a14:imgLayer>
                  </a14:imgProps>
                </a:ext>
              </a:extLst>
            </a:blip>
            <a:stretch>
              <a:fillRect l="-13282" t="-68572" r="-14149" b="-65186"/>
            </a:stretch>
          </a:blipFill>
        </p:spPr>
        <p:txBody>
          <a:bodyPr/>
          <a:lstStyle/>
          <a:p>
            <a:endParaRPr lang="ru-RU"/>
          </a:p>
        </p:txBody>
      </p:sp>
      <p:sp>
        <p:nvSpPr>
          <p:cNvPr id="10" name="TextBox 10"/>
          <p:cNvSpPr txBox="1"/>
          <p:nvPr/>
        </p:nvSpPr>
        <p:spPr>
          <a:xfrm>
            <a:off x="914400" y="958450"/>
            <a:ext cx="9601200" cy="5642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320"/>
              </a:lnSpc>
            </a:pPr>
            <a:r>
              <a:rPr lang="ru-RU" sz="4800" dirty="0" smtClean="0">
                <a:solidFill>
                  <a:srgbClr val="054A91"/>
                </a:solidFill>
                <a:latin typeface="Gilroy 1"/>
              </a:rPr>
              <a:t>Виртуализация</a:t>
            </a:r>
            <a:endParaRPr lang="en-US" sz="4800" dirty="0">
              <a:solidFill>
                <a:srgbClr val="054A91"/>
              </a:solidFill>
              <a:latin typeface="Gilroy 1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37965" y="5876599"/>
            <a:ext cx="100584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tx2"/>
                </a:solidFill>
              </a:rPr>
              <a:t>Каждому пользователю предоставляется своя копия </a:t>
            </a:r>
            <a:r>
              <a:rPr lang="ru-RU" sz="3600" dirty="0" err="1" smtClean="0">
                <a:solidFill>
                  <a:schemeClr val="tx2"/>
                </a:solidFill>
              </a:rPr>
              <a:t>виртуализованной</a:t>
            </a:r>
            <a:r>
              <a:rPr lang="ru-RU" sz="3600" dirty="0" smtClean="0">
                <a:solidFill>
                  <a:schemeClr val="tx2"/>
                </a:solidFill>
              </a:rPr>
              <a:t> аппаратуры </a:t>
            </a:r>
            <a:r>
              <a:rPr lang="ru-RU" sz="3600" dirty="0">
                <a:solidFill>
                  <a:schemeClr val="tx2"/>
                </a:solidFill>
              </a:rPr>
              <a:t>/ </a:t>
            </a:r>
            <a:r>
              <a:rPr lang="ru-RU" sz="3600" dirty="0" smtClean="0">
                <a:solidFill>
                  <a:schemeClr val="tx2"/>
                </a:solidFill>
              </a:rPr>
              <a:t>окружения</a:t>
            </a:r>
          </a:p>
          <a:p>
            <a:endParaRPr lang="ru-RU" sz="3600" dirty="0" smtClean="0">
              <a:solidFill>
                <a:schemeClr val="tx2"/>
              </a:solidFill>
            </a:endParaRPr>
          </a:p>
          <a:p>
            <a:pPr marL="571500" indent="-571500">
              <a:buFontTx/>
              <a:buChar char="-"/>
            </a:pPr>
            <a:r>
              <a:rPr lang="ru-RU" sz="3600" dirty="0" smtClean="0">
                <a:solidFill>
                  <a:schemeClr val="tx2"/>
                </a:solidFill>
              </a:rPr>
              <a:t>Основа облачных технологий</a:t>
            </a:r>
          </a:p>
          <a:p>
            <a:pPr marL="571500" indent="-571500">
              <a:buFontTx/>
              <a:buChar char="-"/>
            </a:pPr>
            <a:r>
              <a:rPr lang="ru-RU" sz="3600" dirty="0" smtClean="0">
                <a:solidFill>
                  <a:schemeClr val="tx2"/>
                </a:solidFill>
              </a:rPr>
              <a:t>Требует глубокой интеграции знаний о ПО и аппаратуре</a:t>
            </a:r>
          </a:p>
          <a:p>
            <a:pPr marL="571500" indent="-571500">
              <a:buFontTx/>
              <a:buChar char="-"/>
            </a:pPr>
            <a:r>
              <a:rPr lang="ru-RU" sz="3600" dirty="0" smtClean="0">
                <a:solidFill>
                  <a:schemeClr val="tx2"/>
                </a:solidFill>
              </a:rPr>
              <a:t>Есть место исследованиям</a:t>
            </a:r>
            <a:endParaRPr lang="ru-RU" sz="3600" dirty="0">
              <a:solidFill>
                <a:schemeClr val="tx2"/>
              </a:solidFill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987" y="1877775"/>
            <a:ext cx="10244356" cy="3960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233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E4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3"/>
          <p:cNvSpPr/>
          <p:nvPr/>
        </p:nvSpPr>
        <p:spPr>
          <a:xfrm>
            <a:off x="304800" y="326405"/>
            <a:ext cx="10668000" cy="9568709"/>
          </a:xfrm>
          <a:custGeom>
            <a:avLst/>
            <a:gdLst/>
            <a:ahLst/>
            <a:cxnLst/>
            <a:rect l="l" t="t" r="r" b="b"/>
            <a:pathLst>
              <a:path w="2512492" h="2167467">
                <a:moveTo>
                  <a:pt x="41389" y="0"/>
                </a:moveTo>
                <a:lnTo>
                  <a:pt x="2471103" y="0"/>
                </a:lnTo>
                <a:cubicBezTo>
                  <a:pt x="2482080" y="0"/>
                  <a:pt x="2492608" y="4361"/>
                  <a:pt x="2500370" y="12123"/>
                </a:cubicBezTo>
                <a:cubicBezTo>
                  <a:pt x="2508132" y="19885"/>
                  <a:pt x="2512492" y="30412"/>
                  <a:pt x="2512492" y="41389"/>
                </a:cubicBezTo>
                <a:lnTo>
                  <a:pt x="2512492" y="2126077"/>
                </a:lnTo>
                <a:cubicBezTo>
                  <a:pt x="2512492" y="2148936"/>
                  <a:pt x="2493962" y="2167467"/>
                  <a:pt x="2471103" y="2167467"/>
                </a:cubicBezTo>
                <a:lnTo>
                  <a:pt x="41389" y="2167467"/>
                </a:lnTo>
                <a:cubicBezTo>
                  <a:pt x="30412" y="2167467"/>
                  <a:pt x="19885" y="2163106"/>
                  <a:pt x="12123" y="2155344"/>
                </a:cubicBezTo>
                <a:cubicBezTo>
                  <a:pt x="4361" y="2147582"/>
                  <a:pt x="0" y="2137055"/>
                  <a:pt x="0" y="2126077"/>
                </a:cubicBezTo>
                <a:lnTo>
                  <a:pt x="0" y="41389"/>
                </a:lnTo>
                <a:cubicBezTo>
                  <a:pt x="0" y="30412"/>
                  <a:pt x="4361" y="19885"/>
                  <a:pt x="12123" y="12123"/>
                </a:cubicBezTo>
                <a:cubicBezTo>
                  <a:pt x="19885" y="4361"/>
                  <a:pt x="30412" y="0"/>
                  <a:pt x="41389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</p:spPr>
        <p:txBody>
          <a:bodyPr/>
          <a:lstStyle/>
          <a:p>
            <a:endParaRPr lang="ru-RU" dirty="0"/>
          </a:p>
        </p:txBody>
      </p:sp>
      <p:sp>
        <p:nvSpPr>
          <p:cNvPr id="12" name="TextBox 12"/>
          <p:cNvSpPr txBox="1"/>
          <p:nvPr/>
        </p:nvSpPr>
        <p:spPr>
          <a:xfrm>
            <a:off x="1303557" y="920253"/>
            <a:ext cx="9192993" cy="5514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320"/>
              </a:lnSpc>
            </a:pPr>
            <a:r>
              <a:rPr lang="ru-RU" sz="4800" dirty="0" smtClean="0">
                <a:solidFill>
                  <a:srgbClr val="054A91"/>
                </a:solidFill>
                <a:latin typeface="Gilroy 1"/>
              </a:rPr>
              <a:t>Компиляторные технологии</a:t>
            </a:r>
            <a:endParaRPr lang="en-US" sz="4800" dirty="0">
              <a:solidFill>
                <a:srgbClr val="054A91"/>
              </a:solidFill>
              <a:latin typeface="Gilroy 1"/>
            </a:endParaRPr>
          </a:p>
        </p:txBody>
      </p:sp>
      <p:sp>
        <p:nvSpPr>
          <p:cNvPr id="15" name="Freeform 25"/>
          <p:cNvSpPr/>
          <p:nvPr/>
        </p:nvSpPr>
        <p:spPr>
          <a:xfrm>
            <a:off x="13560377" y="282119"/>
            <a:ext cx="1881356" cy="991397"/>
          </a:xfrm>
          <a:custGeom>
            <a:avLst/>
            <a:gdLst/>
            <a:ahLst/>
            <a:cxnLst/>
            <a:rect l="l" t="t" r="r" b="b"/>
            <a:pathLst>
              <a:path w="1881356" h="991397">
                <a:moveTo>
                  <a:pt x="0" y="0"/>
                </a:moveTo>
                <a:lnTo>
                  <a:pt x="1881356" y="0"/>
                </a:lnTo>
                <a:lnTo>
                  <a:pt x="1881356" y="991397"/>
                </a:lnTo>
                <a:lnTo>
                  <a:pt x="0" y="991397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 l="-14820" t="-29465" r="-14820" b="-40086"/>
            </a:stretch>
          </a:blipFill>
        </p:spPr>
      </p:sp>
      <p:sp>
        <p:nvSpPr>
          <p:cNvPr id="16" name="Freeform 7"/>
          <p:cNvSpPr/>
          <p:nvPr/>
        </p:nvSpPr>
        <p:spPr>
          <a:xfrm>
            <a:off x="15550837" y="391410"/>
            <a:ext cx="2331917" cy="858936"/>
          </a:xfrm>
          <a:custGeom>
            <a:avLst/>
            <a:gdLst/>
            <a:ahLst/>
            <a:cxnLst/>
            <a:rect l="l" t="t" r="r" b="b"/>
            <a:pathLst>
              <a:path w="2331917" h="858936">
                <a:moveTo>
                  <a:pt x="0" y="0"/>
                </a:moveTo>
                <a:lnTo>
                  <a:pt x="2331918" y="0"/>
                </a:lnTo>
                <a:lnTo>
                  <a:pt x="2331918" y="858936"/>
                </a:lnTo>
                <a:lnTo>
                  <a:pt x="0" y="858936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>
              <a:alphaModFix amt="58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400000"/>
                      </a14:imgEffect>
                    </a14:imgLayer>
                  </a14:imgProps>
                </a:ext>
              </a:extLst>
            </a:blip>
            <a:stretch>
              <a:fillRect l="-13282" t="-68572" r="-14149" b="-65186"/>
            </a:stretch>
          </a:blipFill>
        </p:spPr>
        <p:txBody>
          <a:bodyPr/>
          <a:lstStyle/>
          <a:p>
            <a:endParaRPr lang="ru-RU"/>
          </a:p>
        </p:txBody>
      </p:sp>
      <p:sp>
        <p:nvSpPr>
          <p:cNvPr id="5" name="Прямоугольник 4"/>
          <p:cNvSpPr/>
          <p:nvPr/>
        </p:nvSpPr>
        <p:spPr>
          <a:xfrm>
            <a:off x="1524000" y="9029700"/>
            <a:ext cx="8001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ru-RU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3591705"/>
            <a:ext cx="3200400" cy="2130577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3" name="Стрелка вправо 2"/>
          <p:cNvSpPr/>
          <p:nvPr/>
        </p:nvSpPr>
        <p:spPr>
          <a:xfrm>
            <a:off x="4610100" y="4335153"/>
            <a:ext cx="1828800" cy="685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5150" y="3009900"/>
            <a:ext cx="3581400" cy="35814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125731" y="2890732"/>
            <a:ext cx="1135247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0" b="1" dirty="0" smtClean="0">
                <a:solidFill>
                  <a:srgbClr val="FF0000"/>
                </a:solidFill>
              </a:rPr>
              <a:t>?</a:t>
            </a:r>
            <a:endParaRPr lang="ru-RU" sz="16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6681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1298</TotalTime>
  <Words>489</Words>
  <Application>Microsoft Office PowerPoint</Application>
  <PresentationFormat>Произвольный</PresentationFormat>
  <Paragraphs>174</Paragraphs>
  <Slides>20</Slides>
  <Notes>20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20</vt:i4>
      </vt:variant>
    </vt:vector>
  </HeadingPairs>
  <TitlesOfParts>
    <vt:vector size="27" baseType="lpstr">
      <vt:lpstr>Calibri</vt:lpstr>
      <vt:lpstr>Gilroy 3</vt:lpstr>
      <vt:lpstr>Gilroy 2</vt:lpstr>
      <vt:lpstr>Aptos</vt:lpstr>
      <vt:lpstr>Gilroy 1</vt:lpstr>
      <vt:lpstr>Arial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Шаблон для презентации</dc:title>
  <dc:creator>teacher</dc:creator>
  <cp:lastModifiedBy>ICPC-NB-XX</cp:lastModifiedBy>
  <cp:revision>118</cp:revision>
  <dcterms:created xsi:type="dcterms:W3CDTF">2006-08-16T00:00:00Z</dcterms:created>
  <dcterms:modified xsi:type="dcterms:W3CDTF">2024-04-12T10:15:23Z</dcterms:modified>
  <dc:identifier>DAGAsNxW3SA</dc:identifier>
</cp:coreProperties>
</file>

<file path=docProps/thumbnail.jpeg>
</file>